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9" r:id="rId2"/>
    <p:sldId id="276" r:id="rId3"/>
    <p:sldId id="277" r:id="rId4"/>
    <p:sldId id="264" r:id="rId5"/>
    <p:sldId id="263" r:id="rId6"/>
    <p:sldId id="262" r:id="rId7"/>
    <p:sldId id="267" r:id="rId8"/>
    <p:sldId id="279" r:id="rId9"/>
    <p:sldId id="280" r:id="rId10"/>
    <p:sldId id="278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61" r:id="rId19"/>
    <p:sldId id="275" r:id="rId20"/>
  </p:sldIdLst>
  <p:sldSz cx="9144000" cy="655161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6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6699"/>
    <a:srgbClr val="006666"/>
    <a:srgbClr val="33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1410" y="-90"/>
      </p:cViewPr>
      <p:guideLst>
        <p:guide orient="horz" pos="206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4997173488037758E-2"/>
          <c:y val="0.42246475074350198"/>
          <c:w val="0.72517576511924153"/>
          <c:h val="0.537625758172127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Использование денежных средств, полученных от приносящей доход деятельности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explosion val="25"/>
          <c:dPt>
            <c:idx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0-A941-4E64-95AE-0BC4CC871417}"/>
              </c:ext>
            </c:extLst>
          </c:dPt>
          <c:dPt>
            <c:idx val="1"/>
            <c:explosion val="29"/>
            <c:spPr>
              <a:solidFill>
                <a:schemeClr val="accent3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softEdge"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41-4E64-95AE-0BC4CC871417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На развитие Центра;3 461225,15 </c:v>
                </c:pt>
                <c:pt idx="1">
                  <c:v>На заработную плату сотрудникам; 5191837,72                                       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3461225.15</c:v>
                </c:pt>
                <c:pt idx="1">
                  <c:v>5191837.72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941-4E64-95AE-0BC4CC871417}"/>
            </c:ext>
          </c:extLst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1.2378362246163305E-2"/>
          <c:y val="0"/>
          <c:w val="0.65318985710340405"/>
          <c:h val="0.55225704648625651"/>
        </c:manualLayout>
      </c:layout>
      <c:txPr>
        <a:bodyPr/>
        <a:lstStyle/>
        <a:p>
          <a:pPr>
            <a:defRPr sz="1600" b="1">
              <a:solidFill>
                <a:srgbClr val="1E1E2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gradFill>
      <a:gsLst>
        <a:gs pos="0">
          <a:srgbClr val="C0504D">
            <a:lumMod val="20000"/>
            <a:lumOff val="80000"/>
            <a:alpha val="39000"/>
          </a:srgbClr>
        </a:gs>
        <a:gs pos="50000">
          <a:srgbClr val="C0504D">
            <a:lumMod val="40000"/>
            <a:lumOff val="60000"/>
            <a:alpha val="18000"/>
          </a:srgbClr>
        </a:gs>
        <a:gs pos="100000">
          <a:srgbClr val="C0504D">
            <a:lumMod val="20000"/>
            <a:lumOff val="80000"/>
            <a:alpha val="23000"/>
          </a:srgbClr>
        </a:gs>
      </a:gsLst>
      <a:lin ang="16200000" scaled="1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autoTitleDeleted val="1"/>
    <c:view3D>
      <c:rotX val="10"/>
      <c:rotY val="0"/>
      <c:depthPercent val="100"/>
      <c:perspective val="30"/>
    </c:view3D>
    <c:plotArea>
      <c:layout>
        <c:manualLayout>
          <c:layoutTarget val="inner"/>
          <c:xMode val="edge"/>
          <c:yMode val="edge"/>
          <c:x val="6.9579036318348539E-2"/>
          <c:y val="0.29110462160038081"/>
          <c:w val="0.86944630998677153"/>
          <c:h val="0.6099829156773082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абсорбирующее белье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ТЦСО "Коломенское" филиал "Нагатино"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7A-4A3C-A5CF-DFCEC49E21D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технические средства реабилитации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ТЦСО "Коломенское" филиал "Нагатино"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B7A-4A3C-A5CF-DFCEC49E21D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компенсация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ТЦСО "Коломенское" филиал "Нагатино"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7A-4A3C-A5CF-DFCEC49E21D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направления на получение ортопедических изделий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ТЦСО "Коломенское" филиал "Нагатино"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649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7A-4A3C-A5CF-DFCEC49E21D2}"/>
            </c:ext>
          </c:extLst>
        </c:ser>
        <c:dLbls>
          <c:showVal val="1"/>
        </c:dLbls>
        <c:gapWidth val="160"/>
        <c:gapDepth val="0"/>
        <c:shape val="cylinder"/>
        <c:axId val="232952576"/>
        <c:axId val="232954112"/>
        <c:axId val="0"/>
      </c:bar3DChart>
      <c:catAx>
        <c:axId val="232952576"/>
        <c:scaling>
          <c:orientation val="minMax"/>
        </c:scaling>
        <c:delete val="1"/>
        <c:axPos val="l"/>
        <c:numFmt formatCode="General" sourceLinked="0"/>
        <c:majorTickMark val="none"/>
        <c:tickLblPos val="nextTo"/>
        <c:crossAx val="232954112"/>
        <c:crosses val="autoZero"/>
        <c:auto val="1"/>
        <c:lblAlgn val="ctr"/>
        <c:lblOffset val="100"/>
      </c:catAx>
      <c:valAx>
        <c:axId val="2329541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329525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1052208828081458"/>
          <c:y val="4.210078586433609E-2"/>
          <c:w val="0.48650040481531132"/>
          <c:h val="0.43172507141323491"/>
        </c:manualLayout>
      </c:layout>
      <c:txPr>
        <a:bodyPr rot="0" vert="horz"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7F57F-4A21-4768-962E-6CEC48DB7699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6638" y="685800"/>
            <a:ext cx="478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290C8-3228-4BEF-B048-E47C2AC99D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992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A1054C-3B9D-4E0A-B1C7-FE608516FE1D}" type="slidenum">
              <a:rPr lang="en-US"/>
              <a:pPr/>
              <a:t>3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200887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3677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3" y="0"/>
            <a:ext cx="9139239" cy="4367743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738539"/>
            <a:ext cx="5829300" cy="1397677"/>
          </a:xfrm>
        </p:spPr>
        <p:txBody>
          <a:bodyPr anchor="ctr">
            <a:normAutofit/>
          </a:bodyPr>
          <a:lstStyle>
            <a:lvl1pPr algn="r">
              <a:defRPr sz="4203" spc="19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738539"/>
            <a:ext cx="2400300" cy="1397677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2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36763" indent="0" algn="ctr">
              <a:buNone/>
              <a:defRPr sz="1528"/>
            </a:lvl2pPr>
            <a:lvl3pPr marL="873526" indent="0" algn="ctr">
              <a:buNone/>
              <a:defRPr sz="1528"/>
            </a:lvl3pPr>
            <a:lvl4pPr marL="1310289" indent="0" algn="ctr">
              <a:buNone/>
              <a:defRPr sz="1528"/>
            </a:lvl4pPr>
            <a:lvl5pPr marL="1747053" indent="0" algn="ctr">
              <a:buNone/>
              <a:defRPr sz="1528"/>
            </a:lvl5pPr>
            <a:lvl6pPr marL="2183816" indent="0" algn="ctr">
              <a:buNone/>
              <a:defRPr sz="1528"/>
            </a:lvl6pPr>
            <a:lvl7pPr marL="2620579" indent="0" algn="ctr">
              <a:buNone/>
              <a:defRPr sz="1528"/>
            </a:lvl7pPr>
            <a:lvl8pPr marL="3057342" indent="0" algn="ctr">
              <a:buNone/>
              <a:defRPr sz="1528"/>
            </a:lvl8pPr>
            <a:lvl9pPr marL="3494105" indent="0" algn="ctr">
              <a:buNone/>
              <a:defRPr sz="1528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028928"/>
            <a:ext cx="0" cy="87354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1600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787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27957"/>
            <a:ext cx="1971675" cy="5168495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2" y="727957"/>
            <a:ext cx="5686425" cy="516849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5049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9828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911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36774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3" y="0"/>
            <a:ext cx="9139239" cy="4367743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738539"/>
            <a:ext cx="5829300" cy="1397677"/>
          </a:xfrm>
        </p:spPr>
        <p:txBody>
          <a:bodyPr anchor="ctr">
            <a:normAutofit/>
          </a:bodyPr>
          <a:lstStyle>
            <a:lvl1pPr algn="r">
              <a:defRPr sz="4203" b="0" spc="19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738539"/>
            <a:ext cx="2400300" cy="139767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2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36763" indent="0">
              <a:buNone/>
              <a:defRPr sz="1528">
                <a:solidFill>
                  <a:schemeClr val="tx1">
                    <a:tint val="75000"/>
                  </a:schemeClr>
                </a:solidFill>
              </a:defRPr>
            </a:lvl2pPr>
            <a:lvl3pPr marL="873526" indent="0">
              <a:buNone/>
              <a:defRPr sz="1528">
                <a:solidFill>
                  <a:schemeClr val="tx1">
                    <a:tint val="75000"/>
                  </a:schemeClr>
                </a:solidFill>
              </a:defRPr>
            </a:lvl3pPr>
            <a:lvl4pPr marL="1310289" indent="0"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4pPr>
            <a:lvl5pPr marL="1747053" indent="0"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5pPr>
            <a:lvl6pPr marL="2183816" indent="0"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6pPr>
            <a:lvl7pPr marL="2620579" indent="0"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7pPr>
            <a:lvl8pPr marL="3057342" indent="0"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8pPr>
            <a:lvl9pPr marL="3494105" indent="0"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028928"/>
            <a:ext cx="0" cy="87354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2041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59071"/>
            <a:ext cx="7290054" cy="14326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183871"/>
            <a:ext cx="3566160" cy="3843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183871"/>
            <a:ext cx="3566160" cy="3843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6895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59071"/>
            <a:ext cx="7290054" cy="14326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082259"/>
            <a:ext cx="3566160" cy="786194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2" b="0" cap="none" baseline="0">
                <a:solidFill>
                  <a:schemeClr val="accent1"/>
                </a:solidFill>
                <a:latin typeface="+mn-lt"/>
              </a:defRPr>
            </a:lvl1pPr>
            <a:lvl2pPr marL="436763" indent="0">
              <a:buNone/>
              <a:defRPr sz="1911" b="1"/>
            </a:lvl2pPr>
            <a:lvl3pPr marL="873526" indent="0">
              <a:buNone/>
              <a:defRPr sz="1720" b="1"/>
            </a:lvl3pPr>
            <a:lvl4pPr marL="1310289" indent="0">
              <a:buNone/>
              <a:defRPr sz="1528" b="1"/>
            </a:lvl4pPr>
            <a:lvl5pPr marL="1747053" indent="0">
              <a:buNone/>
              <a:defRPr sz="1528" b="1"/>
            </a:lvl5pPr>
            <a:lvl6pPr marL="2183816" indent="0">
              <a:buNone/>
              <a:defRPr sz="1528" b="1"/>
            </a:lvl6pPr>
            <a:lvl7pPr marL="2620579" indent="0">
              <a:buNone/>
              <a:defRPr sz="1528" b="1"/>
            </a:lvl7pPr>
            <a:lvl8pPr marL="3057342" indent="0">
              <a:buNone/>
              <a:defRPr sz="1528" b="1"/>
            </a:lvl8pPr>
            <a:lvl9pPr marL="3494105" indent="0">
              <a:buNone/>
              <a:defRPr sz="15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835200"/>
            <a:ext cx="3566160" cy="31922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082259"/>
            <a:ext cx="3566160" cy="786194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102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6763" indent="0">
              <a:buNone/>
              <a:defRPr sz="1911" b="1"/>
            </a:lvl2pPr>
            <a:lvl3pPr marL="873526" indent="0">
              <a:buNone/>
              <a:defRPr sz="1720" b="1"/>
            </a:lvl3pPr>
            <a:lvl4pPr marL="1310289" indent="0">
              <a:buNone/>
              <a:defRPr sz="1528" b="1"/>
            </a:lvl4pPr>
            <a:lvl5pPr marL="1747053" indent="0">
              <a:buNone/>
              <a:defRPr sz="1528" b="1"/>
            </a:lvl5pPr>
            <a:lvl6pPr marL="2183816" indent="0">
              <a:buNone/>
              <a:defRPr sz="1528" b="1"/>
            </a:lvl6pPr>
            <a:lvl7pPr marL="2620579" indent="0">
              <a:buNone/>
              <a:defRPr sz="1528" b="1"/>
            </a:lvl7pPr>
            <a:lvl8pPr marL="3057342" indent="0">
              <a:buNone/>
              <a:defRPr sz="1528" b="1"/>
            </a:lvl8pPr>
            <a:lvl9pPr marL="3494105" indent="0">
              <a:buNone/>
              <a:defRPr sz="1528" b="1"/>
            </a:lvl9pPr>
          </a:lstStyle>
          <a:p>
            <a:pPr marL="0" lvl="0" indent="0" algn="l" defTabSz="873526" rtl="0" eaLnBrk="1" latinLnBrk="0" hangingPunct="1">
              <a:lnSpc>
                <a:spcPct val="90000"/>
              </a:lnSpc>
              <a:spcBef>
                <a:spcPts val="172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835200"/>
            <a:ext cx="3566160" cy="31922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296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096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320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50444"/>
            <a:ext cx="3291840" cy="165974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43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786194"/>
            <a:ext cx="4258818" cy="4953019"/>
          </a:xfrm>
        </p:spPr>
        <p:txBody>
          <a:bodyPr>
            <a:normAutofit/>
          </a:bodyPr>
          <a:lstStyle>
            <a:lvl1pPr>
              <a:defRPr sz="1911"/>
            </a:lvl1pPr>
            <a:lvl2pPr>
              <a:defRPr sz="1528"/>
            </a:lvl2pPr>
            <a:lvl3pPr>
              <a:defRPr sz="1146"/>
            </a:lvl3pPr>
            <a:lvl4pPr>
              <a:defRPr sz="1146"/>
            </a:lvl4pPr>
            <a:lvl5pPr>
              <a:defRPr sz="1146"/>
            </a:lvl5pPr>
            <a:lvl6pPr>
              <a:defRPr sz="1146"/>
            </a:lvl6pPr>
            <a:lvl7pPr>
              <a:defRPr sz="1146"/>
            </a:lvl7pPr>
            <a:lvl8pPr>
              <a:defRPr sz="1146"/>
            </a:lvl8pPr>
            <a:lvl9pPr>
              <a:defRPr sz="114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156650"/>
            <a:ext cx="3291840" cy="359421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573"/>
              </a:spcBef>
              <a:buNone/>
              <a:defRPr sz="1528"/>
            </a:lvl1pPr>
            <a:lvl2pPr marL="436763" indent="0">
              <a:buNone/>
              <a:defRPr sz="1146"/>
            </a:lvl2pPr>
            <a:lvl3pPr marL="873526" indent="0">
              <a:buNone/>
              <a:defRPr sz="955"/>
            </a:lvl3pPr>
            <a:lvl4pPr marL="1310289" indent="0">
              <a:buNone/>
              <a:defRPr sz="860"/>
            </a:lvl4pPr>
            <a:lvl5pPr marL="1747053" indent="0">
              <a:buNone/>
              <a:defRPr sz="860"/>
            </a:lvl5pPr>
            <a:lvl6pPr marL="2183816" indent="0">
              <a:buNone/>
              <a:defRPr sz="860"/>
            </a:lvl6pPr>
            <a:lvl7pPr marL="2620579" indent="0">
              <a:buNone/>
              <a:defRPr sz="860"/>
            </a:lvl7pPr>
            <a:lvl8pPr marL="3057342" indent="0">
              <a:buNone/>
              <a:defRPr sz="860"/>
            </a:lvl8pPr>
            <a:lvl9pPr marL="3494105" indent="0">
              <a:buNone/>
              <a:defRPr sz="8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849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738540"/>
            <a:ext cx="5829300" cy="1397677"/>
          </a:xfrm>
        </p:spPr>
        <p:txBody>
          <a:bodyPr anchor="ctr">
            <a:normAutofit/>
          </a:bodyPr>
          <a:lstStyle>
            <a:lvl1pPr algn="r">
              <a:defRPr sz="4203" spc="19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367742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293"/>
            </a:lvl1pPr>
            <a:lvl2pPr marL="327572" indent="0">
              <a:buNone/>
              <a:defRPr sz="2006"/>
            </a:lvl2pPr>
            <a:lvl3pPr marL="655145" indent="0">
              <a:buNone/>
              <a:defRPr sz="1720"/>
            </a:lvl3pPr>
            <a:lvl4pPr marL="982717" indent="0">
              <a:buNone/>
              <a:defRPr sz="1433"/>
            </a:lvl4pPr>
            <a:lvl5pPr marL="1310289" indent="0">
              <a:buNone/>
              <a:defRPr sz="1433"/>
            </a:lvl5pPr>
            <a:lvl6pPr marL="1637862" indent="0">
              <a:buNone/>
              <a:defRPr sz="1433"/>
            </a:lvl6pPr>
            <a:lvl7pPr marL="1965434" indent="0">
              <a:buNone/>
              <a:defRPr sz="1433"/>
            </a:lvl7pPr>
            <a:lvl8pPr marL="2293007" indent="0">
              <a:buNone/>
              <a:defRPr sz="1433"/>
            </a:lvl8pPr>
            <a:lvl9pPr marL="2620579" indent="0">
              <a:buNone/>
              <a:defRPr sz="143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738540"/>
            <a:ext cx="2400300" cy="139767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2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27572" indent="0">
              <a:buNone/>
              <a:defRPr sz="1003"/>
            </a:lvl2pPr>
            <a:lvl3pPr marL="655145" indent="0">
              <a:buNone/>
              <a:defRPr sz="860"/>
            </a:lvl3pPr>
            <a:lvl4pPr marL="982717" indent="0">
              <a:buNone/>
              <a:defRPr sz="716"/>
            </a:lvl4pPr>
            <a:lvl5pPr marL="1310289" indent="0">
              <a:buNone/>
              <a:defRPr sz="716"/>
            </a:lvl5pPr>
            <a:lvl6pPr marL="1637862" indent="0">
              <a:buNone/>
              <a:defRPr sz="716"/>
            </a:lvl6pPr>
            <a:lvl7pPr marL="1965434" indent="0">
              <a:buNone/>
              <a:defRPr sz="716"/>
            </a:lvl7pPr>
            <a:lvl8pPr marL="2293007" indent="0">
              <a:buNone/>
              <a:defRPr sz="716"/>
            </a:lvl8pPr>
            <a:lvl9pPr marL="2620579" indent="0">
              <a:buNone/>
              <a:defRPr sz="71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028928"/>
            <a:ext cx="0" cy="87354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516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59071"/>
            <a:ext cx="7290054" cy="1432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2183871"/>
            <a:ext cx="7290055" cy="384361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8" y="6181620"/>
            <a:ext cx="1615607" cy="262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5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2336069-BF9B-4AAA-8290-0921D16BBA31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181620"/>
            <a:ext cx="4426094" cy="262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5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181620"/>
            <a:ext cx="730250" cy="262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5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1224A57-50FB-4FBF-BFDE-E866B8CF602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789407"/>
            <a:ext cx="0" cy="87354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85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73526" rtl="0" eaLnBrk="1" latinLnBrk="0" hangingPunct="1">
        <a:lnSpc>
          <a:spcPct val="80000"/>
        </a:lnSpc>
        <a:spcBef>
          <a:spcPct val="0"/>
        </a:spcBef>
        <a:buNone/>
        <a:defRPr sz="4203" kern="1200" cap="all" spc="96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87353" indent="-87353" algn="l" defTabSz="873526" rtl="0" eaLnBrk="1" latinLnBrk="0" hangingPunct="1">
        <a:lnSpc>
          <a:spcPct val="90000"/>
        </a:lnSpc>
        <a:spcBef>
          <a:spcPts val="1146"/>
        </a:spcBef>
        <a:spcAft>
          <a:spcPts val="191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253323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528" kern="1200">
          <a:solidFill>
            <a:schemeClr val="tx1"/>
          </a:solidFill>
          <a:latin typeface="+mn-lt"/>
          <a:ea typeface="+mn-ea"/>
          <a:cs typeface="+mn-cs"/>
        </a:defRPr>
      </a:lvl2pPr>
      <a:lvl3pPr marL="428028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146" kern="1200">
          <a:solidFill>
            <a:schemeClr val="tx1"/>
          </a:solidFill>
          <a:latin typeface="+mn-lt"/>
          <a:ea typeface="+mn-ea"/>
          <a:cs typeface="+mn-cs"/>
        </a:defRPr>
      </a:lvl3pPr>
      <a:lvl4pPr marL="567792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146" kern="1200">
          <a:solidFill>
            <a:schemeClr val="tx1"/>
          </a:solidFill>
          <a:latin typeface="+mn-lt"/>
          <a:ea typeface="+mn-ea"/>
          <a:cs typeface="+mn-cs"/>
        </a:defRPr>
      </a:lvl4pPr>
      <a:lvl5pPr marL="742497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146" kern="1200">
          <a:solidFill>
            <a:schemeClr val="tx1"/>
          </a:solidFill>
          <a:latin typeface="+mn-lt"/>
          <a:ea typeface="+mn-ea"/>
          <a:cs typeface="+mn-cs"/>
        </a:defRPr>
      </a:lvl5pPr>
      <a:lvl6pPr marL="873526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146" kern="1200">
          <a:solidFill>
            <a:schemeClr val="tx1"/>
          </a:solidFill>
          <a:latin typeface="+mn-lt"/>
          <a:ea typeface="+mn-ea"/>
          <a:cs typeface="+mn-cs"/>
        </a:defRPr>
      </a:lvl6pPr>
      <a:lvl7pPr marL="1013291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146" kern="1200">
          <a:solidFill>
            <a:schemeClr val="tx1"/>
          </a:solidFill>
          <a:latin typeface="+mn-lt"/>
          <a:ea typeface="+mn-ea"/>
          <a:cs typeface="+mn-cs"/>
        </a:defRPr>
      </a:lvl7pPr>
      <a:lvl8pPr marL="1161790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146" kern="1200">
          <a:solidFill>
            <a:schemeClr val="tx1"/>
          </a:solidFill>
          <a:latin typeface="+mn-lt"/>
          <a:ea typeface="+mn-ea"/>
          <a:cs typeface="+mn-cs"/>
        </a:defRPr>
      </a:lvl8pPr>
      <a:lvl9pPr marL="1301554" indent="-131029" algn="l" defTabSz="873526" rtl="0" eaLnBrk="1" latinLnBrk="0" hangingPunct="1">
        <a:lnSpc>
          <a:spcPct val="90000"/>
        </a:lnSpc>
        <a:spcBef>
          <a:spcPts val="191"/>
        </a:spcBef>
        <a:spcAft>
          <a:spcPts val="382"/>
        </a:spcAft>
        <a:buClr>
          <a:schemeClr val="accent1"/>
        </a:buClr>
        <a:buFont typeface="Wingdings 3" pitchFamily="18" charset="2"/>
        <a:buChar char=""/>
        <a:defRPr sz="11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1pPr>
      <a:lvl2pPr marL="436763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2pPr>
      <a:lvl3pPr marL="873526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3pPr>
      <a:lvl4pPr marL="1310289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4pPr>
      <a:lvl5pPr marL="1747053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5pPr>
      <a:lvl6pPr marL="2183816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6pPr>
      <a:lvl7pPr marL="2620579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7pPr>
      <a:lvl8pPr marL="3057342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8pPr>
      <a:lvl9pPr marL="3494105" algn="l" defTabSz="873526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071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263" y="3327673"/>
            <a:ext cx="699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нового порядка признания нуждающимися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475" y="1425075"/>
            <a:ext cx="1114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4111" indent="-204111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2365" y="1568145"/>
            <a:ext cx="1114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4111" indent="-204111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ru-RU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718" y="1456504"/>
            <a:ext cx="2433546" cy="1815882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Шаг 1: </a:t>
            </a:r>
          </a:p>
          <a:p>
            <a:pPr algn="just">
              <a:buClr>
                <a:schemeClr val="accent2"/>
              </a:buClr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Поступление информации о потенциально нуждающемся:</a:t>
            </a:r>
          </a:p>
          <a:p>
            <a:pPr algn="just">
              <a:buClr>
                <a:schemeClr val="accent2"/>
              </a:buClr>
            </a:pPr>
            <a:endParaRPr lang="ru-RU" sz="1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171450" indent="-171450" algn="just">
              <a:buClr>
                <a:schemeClr val="accent2"/>
              </a:buClr>
              <a:buFontTx/>
              <a:buChar char="-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личное обращение</a:t>
            </a:r>
          </a:p>
          <a:p>
            <a:pPr marL="171450" indent="-171450" algn="just">
              <a:buClr>
                <a:schemeClr val="accent2"/>
              </a:buClr>
              <a:buFontTx/>
              <a:buChar char="-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информация от ДЗМ</a:t>
            </a:r>
          </a:p>
          <a:p>
            <a:pPr marL="171450" indent="-171450" algn="just">
              <a:buClr>
                <a:schemeClr val="accent2"/>
              </a:buClr>
              <a:buFontTx/>
              <a:buChar char="-"/>
            </a:pP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проактивное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выявление*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63526" y="1591416"/>
            <a:ext cx="2687216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Шаг 2: Отработка УСЗН АО:</a:t>
            </a:r>
          </a:p>
          <a:p>
            <a:pPr marL="171450" indent="-171450">
              <a:buClr>
                <a:schemeClr val="accent2"/>
              </a:buClr>
              <a:buFontTx/>
              <a:buChar char="-"/>
            </a:pPr>
            <a:r>
              <a:rPr lang="ru-RU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функциональной диагностики</a:t>
            </a:r>
          </a:p>
          <a:p>
            <a:pPr marL="171450" indent="-171450">
              <a:buClr>
                <a:schemeClr val="accent2"/>
              </a:buClr>
              <a:buFontTx/>
              <a:buChar char="-"/>
            </a:pPr>
            <a:r>
              <a:rPr lang="ru-RU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Определение права с учетом социальных факторов</a:t>
            </a:r>
          </a:p>
          <a:p>
            <a:pPr marL="171450" indent="-171450">
              <a:buClr>
                <a:schemeClr val="accent2"/>
              </a:buClr>
              <a:buFontTx/>
              <a:buChar char="-"/>
            </a:pPr>
            <a:r>
              <a:rPr lang="ru-RU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Расчет среднедушевого дохода</a:t>
            </a:r>
          </a:p>
          <a:p>
            <a:pPr>
              <a:buClr>
                <a:schemeClr val="accent2"/>
              </a:buClr>
            </a:pPr>
            <a:r>
              <a:rPr lang="ru-RU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buClr>
                <a:schemeClr val="accent2"/>
              </a:buClr>
            </a:pPr>
            <a:endParaRPr lang="ru-RU" sz="1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1345" y="1487492"/>
            <a:ext cx="2332655" cy="1738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Шаг 3. Принятие решения и утверждение ИППСУ:</a:t>
            </a:r>
          </a:p>
          <a:p>
            <a:pPr>
              <a:buClr>
                <a:schemeClr val="accent2"/>
              </a:buClr>
            </a:pP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Clr>
                <a:schemeClr val="accent2"/>
              </a:buClr>
            </a:pPr>
            <a:r>
              <a:rPr lang="ru-RU" sz="1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УСЗН АО </a:t>
            </a:r>
            <a:r>
              <a:rPr lang="ru-RU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в случае надомного обслуживания</a:t>
            </a:r>
          </a:p>
          <a:p>
            <a:pPr>
              <a:buClr>
                <a:schemeClr val="accent2"/>
              </a:buClr>
            </a:pPr>
            <a:r>
              <a:rPr lang="ru-RU" sz="1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ДТСЗН</a:t>
            </a:r>
            <a:r>
              <a:rPr lang="ru-RU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– в случае стационарного обслуживания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sz="13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831679" y="2538891"/>
            <a:ext cx="4292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169142" y="2680780"/>
            <a:ext cx="5131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14612" y="4917901"/>
            <a:ext cx="3214710" cy="64294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районе Нагатинский затон – 8 ОСО - 1861  ПСУ </a:t>
            </a:r>
            <a:endParaRPr lang="ru-RU" sz="19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5632281"/>
            <a:ext cx="3643338" cy="71438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районе </a:t>
            </a:r>
            <a:r>
              <a:rPr lang="ru-RU" sz="19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Нагатино</a:t>
            </a:r>
            <a:r>
              <a:rPr lang="ru-RU" sz="19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Садовники - 7 ОСО - 1533 ПСУ</a:t>
            </a:r>
            <a:endParaRPr lang="ru-RU" sz="19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2198" y="4917901"/>
            <a:ext cx="2714644" cy="64294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районе </a:t>
            </a:r>
            <a:r>
              <a:rPr lang="ru-RU" sz="19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Даниловский</a:t>
            </a:r>
            <a:r>
              <a:rPr lang="ru-RU" sz="19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9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- 8 ОСО - 1778  ПСУ</a:t>
            </a:r>
            <a:endParaRPr lang="ru-RU" sz="19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00826" y="5632281"/>
            <a:ext cx="2286016" cy="71438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районе Донской - 3 ОСО - 643  ПСУ</a:t>
            </a:r>
            <a:endParaRPr lang="ru-RU" sz="19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80138" y="3767228"/>
            <a:ext cx="6463862" cy="10727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44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ln w="1905"/>
                <a:solidFill>
                  <a:srgbClr val="1E1E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26 отделениях социального обслуживания на дому на обслуживании состоит - 5815  ПСУ. Их обслуживают 277 социальных работников.</a:t>
            </a:r>
            <a:endParaRPr lang="ru-RU" sz="1900" dirty="0">
              <a:ln w="1905"/>
              <a:solidFill>
                <a:srgbClr val="1E1E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321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СРОЧНОГО СОЦИАЛЬНОГО ОБСЛУЖИВАНИЯ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6808" y="3161948"/>
            <a:ext cx="1834677" cy="2505830"/>
          </a:xfrm>
          <a:prstGeom prst="rect">
            <a:avLst/>
          </a:prstGeom>
        </p:spPr>
        <p:txBody>
          <a:bodyPr wrap="square" lIns="43196" tIns="21598" rIns="43196" bIns="21598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ОССО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Оказание неотложной помощи (разового характера) гражданам, 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попавшим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трудную жизненную </a:t>
            </a:r>
            <a:b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ситуацию 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Inhaltsplatzhalter 4"/>
          <p:cNvSpPr txBox="1">
            <a:spLocks/>
          </p:cNvSpPr>
          <p:nvPr/>
        </p:nvSpPr>
        <p:spPr>
          <a:xfrm>
            <a:off x="4649118" y="1893713"/>
            <a:ext cx="179575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Продовольственная </a:t>
            </a:r>
            <a:r>
              <a:rPr lang="ru-RU" sz="14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1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4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использованием ЭСС</a:t>
            </a:r>
            <a:endParaRPr lang="en-US" sz="1400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Inhaltsplatzhalter 4"/>
          <p:cNvSpPr txBox="1">
            <a:spLocks/>
          </p:cNvSpPr>
          <p:nvPr/>
        </p:nvSpPr>
        <p:spPr>
          <a:xfrm>
            <a:off x="5794872" y="3205823"/>
            <a:ext cx="1344059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Товары длительного пользования </a:t>
            </a:r>
            <a:r>
              <a:rPr lang="ru-RU" sz="1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использованием ЭСС</a:t>
            </a:r>
            <a:endParaRPr lang="en-US" sz="14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Inhaltsplatzhalter 4"/>
          <p:cNvSpPr txBox="1">
            <a:spLocks/>
          </p:cNvSpPr>
          <p:nvPr/>
        </p:nvSpPr>
        <p:spPr>
          <a:xfrm>
            <a:off x="5393100" y="5806006"/>
            <a:ext cx="165414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Вещевая помощь в натуральном виде</a:t>
            </a:r>
            <a:endParaRPr lang="en-US" sz="1400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06"/>
          <p:cNvGrpSpPr/>
          <p:nvPr/>
        </p:nvGrpSpPr>
        <p:grpSpPr>
          <a:xfrm>
            <a:off x="6021895" y="1366300"/>
            <a:ext cx="416719" cy="539666"/>
            <a:chOff x="7243763" y="1924050"/>
            <a:chExt cx="555625" cy="539750"/>
          </a:xfrm>
          <a:solidFill>
            <a:schemeClr val="accent6">
              <a:lumMod val="75000"/>
            </a:schemeClr>
          </a:solidFill>
        </p:grpSpPr>
        <p:sp>
          <p:nvSpPr>
            <p:cNvPr id="8" name="Freeform 41"/>
            <p:cNvSpPr>
              <a:spLocks noEditPoints="1"/>
            </p:cNvSpPr>
            <p:nvPr/>
          </p:nvSpPr>
          <p:spPr bwMode="auto">
            <a:xfrm>
              <a:off x="7243763" y="1924050"/>
              <a:ext cx="555625" cy="539750"/>
            </a:xfrm>
            <a:custGeom>
              <a:avLst/>
              <a:gdLst>
                <a:gd name="T0" fmla="*/ 510 w 3500"/>
                <a:gd name="T1" fmla="*/ 3111 h 3399"/>
                <a:gd name="T2" fmla="*/ 561 w 3500"/>
                <a:gd name="T3" fmla="*/ 3196 h 3399"/>
                <a:gd name="T4" fmla="*/ 644 w 3500"/>
                <a:gd name="T5" fmla="*/ 3248 h 3399"/>
                <a:gd name="T6" fmla="*/ 2789 w 3500"/>
                <a:gd name="T7" fmla="*/ 3259 h 3399"/>
                <a:gd name="T8" fmla="*/ 2887 w 3500"/>
                <a:gd name="T9" fmla="*/ 3236 h 3399"/>
                <a:gd name="T10" fmla="*/ 2960 w 3500"/>
                <a:gd name="T11" fmla="*/ 3171 h 3399"/>
                <a:gd name="T12" fmla="*/ 2997 w 3500"/>
                <a:gd name="T13" fmla="*/ 3077 h 3399"/>
                <a:gd name="T14" fmla="*/ 160 w 3500"/>
                <a:gd name="T15" fmla="*/ 1284 h 3399"/>
                <a:gd name="T16" fmla="*/ 139 w 3500"/>
                <a:gd name="T17" fmla="*/ 1306 h 3399"/>
                <a:gd name="T18" fmla="*/ 150 w 3500"/>
                <a:gd name="T19" fmla="*/ 1670 h 3399"/>
                <a:gd name="T20" fmla="*/ 3350 w 3500"/>
                <a:gd name="T21" fmla="*/ 1670 h 3399"/>
                <a:gd name="T22" fmla="*/ 3361 w 3500"/>
                <a:gd name="T23" fmla="*/ 1306 h 3399"/>
                <a:gd name="T24" fmla="*/ 3340 w 3500"/>
                <a:gd name="T25" fmla="*/ 1284 h 3399"/>
                <a:gd name="T26" fmla="*/ 2006 w 3500"/>
                <a:gd name="T27" fmla="*/ 1506 h 3399"/>
                <a:gd name="T28" fmla="*/ 1970 w 3500"/>
                <a:gd name="T29" fmla="*/ 1573 h 3399"/>
                <a:gd name="T30" fmla="*/ 1902 w 3500"/>
                <a:gd name="T31" fmla="*/ 1609 h 3399"/>
                <a:gd name="T32" fmla="*/ 1598 w 3500"/>
                <a:gd name="T33" fmla="*/ 1609 h 3399"/>
                <a:gd name="T34" fmla="*/ 1530 w 3500"/>
                <a:gd name="T35" fmla="*/ 1573 h 3399"/>
                <a:gd name="T36" fmla="*/ 1494 w 3500"/>
                <a:gd name="T37" fmla="*/ 1506 h 3399"/>
                <a:gd name="T38" fmla="*/ 160 w 3500"/>
                <a:gd name="T39" fmla="*/ 1284 h 3399"/>
                <a:gd name="T40" fmla="*/ 1869 w 3500"/>
                <a:gd name="T41" fmla="*/ 1472 h 3399"/>
                <a:gd name="T42" fmla="*/ 1625 w 3500"/>
                <a:gd name="T43" fmla="*/ 0 h 3399"/>
                <a:gd name="T44" fmla="*/ 1927 w 3500"/>
                <a:gd name="T45" fmla="*/ 11 h 3399"/>
                <a:gd name="T46" fmla="*/ 1985 w 3500"/>
                <a:gd name="T47" fmla="*/ 58 h 3399"/>
                <a:gd name="T48" fmla="*/ 2008 w 3500"/>
                <a:gd name="T49" fmla="*/ 133 h 3399"/>
                <a:gd name="T50" fmla="*/ 3372 w 3500"/>
                <a:gd name="T51" fmla="*/ 1148 h 3399"/>
                <a:gd name="T52" fmla="*/ 3453 w 3500"/>
                <a:gd name="T53" fmla="*/ 1192 h 3399"/>
                <a:gd name="T54" fmla="*/ 3497 w 3500"/>
                <a:gd name="T55" fmla="*/ 1273 h 3399"/>
                <a:gd name="T56" fmla="*/ 3497 w 3500"/>
                <a:gd name="T57" fmla="*/ 1684 h 3399"/>
                <a:gd name="T58" fmla="*/ 3453 w 3500"/>
                <a:gd name="T59" fmla="*/ 1764 h 3399"/>
                <a:gd name="T60" fmla="*/ 3372 w 3500"/>
                <a:gd name="T61" fmla="*/ 1809 h 3399"/>
                <a:gd name="T62" fmla="*/ 3136 w 3500"/>
                <a:gd name="T63" fmla="*/ 3098 h 3399"/>
                <a:gd name="T64" fmla="*/ 3091 w 3500"/>
                <a:gd name="T65" fmla="*/ 3227 h 3399"/>
                <a:gd name="T66" fmla="*/ 3002 w 3500"/>
                <a:gd name="T67" fmla="*/ 3327 h 3399"/>
                <a:gd name="T68" fmla="*/ 2881 w 3500"/>
                <a:gd name="T69" fmla="*/ 3386 h 3399"/>
                <a:gd name="T70" fmla="*/ 711 w 3500"/>
                <a:gd name="T71" fmla="*/ 3399 h 3399"/>
                <a:gd name="T72" fmla="*/ 576 w 3500"/>
                <a:gd name="T73" fmla="*/ 3371 h 3399"/>
                <a:gd name="T74" fmla="*/ 465 w 3500"/>
                <a:gd name="T75" fmla="*/ 3297 h 3399"/>
                <a:gd name="T76" fmla="*/ 389 w 3500"/>
                <a:gd name="T77" fmla="*/ 3187 h 3399"/>
                <a:gd name="T78" fmla="*/ 183 w 3500"/>
                <a:gd name="T79" fmla="*/ 1812 h 3399"/>
                <a:gd name="T80" fmla="*/ 98 w 3500"/>
                <a:gd name="T81" fmla="*/ 1799 h 3399"/>
                <a:gd name="T82" fmla="*/ 28 w 3500"/>
                <a:gd name="T83" fmla="*/ 1741 h 3399"/>
                <a:gd name="T84" fmla="*/ 0 w 3500"/>
                <a:gd name="T85" fmla="*/ 1651 h 3399"/>
                <a:gd name="T86" fmla="*/ 13 w 3500"/>
                <a:gd name="T87" fmla="*/ 1243 h 3399"/>
                <a:gd name="T88" fmla="*/ 71 w 3500"/>
                <a:gd name="T89" fmla="*/ 1172 h 3399"/>
                <a:gd name="T90" fmla="*/ 160 w 3500"/>
                <a:gd name="T91" fmla="*/ 1144 h 3399"/>
                <a:gd name="T92" fmla="*/ 1494 w 3500"/>
                <a:gd name="T93" fmla="*/ 106 h 3399"/>
                <a:gd name="T94" fmla="*/ 1530 w 3500"/>
                <a:gd name="T95" fmla="*/ 39 h 3399"/>
                <a:gd name="T96" fmla="*/ 1598 w 3500"/>
                <a:gd name="T97" fmla="*/ 3 h 3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00" h="3399">
                  <a:moveTo>
                    <a:pt x="325" y="1812"/>
                  </a:moveTo>
                  <a:lnTo>
                    <a:pt x="503" y="3077"/>
                  </a:lnTo>
                  <a:lnTo>
                    <a:pt x="510" y="3111"/>
                  </a:lnTo>
                  <a:lnTo>
                    <a:pt x="523" y="3142"/>
                  </a:lnTo>
                  <a:lnTo>
                    <a:pt x="540" y="3171"/>
                  </a:lnTo>
                  <a:lnTo>
                    <a:pt x="561" y="3196"/>
                  </a:lnTo>
                  <a:lnTo>
                    <a:pt x="585" y="3217"/>
                  </a:lnTo>
                  <a:lnTo>
                    <a:pt x="613" y="3236"/>
                  </a:lnTo>
                  <a:lnTo>
                    <a:pt x="644" y="3248"/>
                  </a:lnTo>
                  <a:lnTo>
                    <a:pt x="677" y="3257"/>
                  </a:lnTo>
                  <a:lnTo>
                    <a:pt x="711" y="3259"/>
                  </a:lnTo>
                  <a:lnTo>
                    <a:pt x="2789" y="3259"/>
                  </a:lnTo>
                  <a:lnTo>
                    <a:pt x="2823" y="3257"/>
                  </a:lnTo>
                  <a:lnTo>
                    <a:pt x="2856" y="3248"/>
                  </a:lnTo>
                  <a:lnTo>
                    <a:pt x="2887" y="3236"/>
                  </a:lnTo>
                  <a:lnTo>
                    <a:pt x="2915" y="3217"/>
                  </a:lnTo>
                  <a:lnTo>
                    <a:pt x="2939" y="3196"/>
                  </a:lnTo>
                  <a:lnTo>
                    <a:pt x="2960" y="3171"/>
                  </a:lnTo>
                  <a:lnTo>
                    <a:pt x="2977" y="3142"/>
                  </a:lnTo>
                  <a:lnTo>
                    <a:pt x="2990" y="3111"/>
                  </a:lnTo>
                  <a:lnTo>
                    <a:pt x="2997" y="3077"/>
                  </a:lnTo>
                  <a:lnTo>
                    <a:pt x="3175" y="1812"/>
                  </a:lnTo>
                  <a:lnTo>
                    <a:pt x="325" y="1812"/>
                  </a:lnTo>
                  <a:close/>
                  <a:moveTo>
                    <a:pt x="160" y="1284"/>
                  </a:moveTo>
                  <a:lnTo>
                    <a:pt x="150" y="1288"/>
                  </a:lnTo>
                  <a:lnTo>
                    <a:pt x="142" y="1295"/>
                  </a:lnTo>
                  <a:lnTo>
                    <a:pt x="139" y="1306"/>
                  </a:lnTo>
                  <a:lnTo>
                    <a:pt x="139" y="1651"/>
                  </a:lnTo>
                  <a:lnTo>
                    <a:pt x="142" y="1661"/>
                  </a:lnTo>
                  <a:lnTo>
                    <a:pt x="150" y="1670"/>
                  </a:lnTo>
                  <a:lnTo>
                    <a:pt x="160" y="1672"/>
                  </a:lnTo>
                  <a:lnTo>
                    <a:pt x="3340" y="1672"/>
                  </a:lnTo>
                  <a:lnTo>
                    <a:pt x="3350" y="1670"/>
                  </a:lnTo>
                  <a:lnTo>
                    <a:pt x="3358" y="1661"/>
                  </a:lnTo>
                  <a:lnTo>
                    <a:pt x="3361" y="1651"/>
                  </a:lnTo>
                  <a:lnTo>
                    <a:pt x="3361" y="1306"/>
                  </a:lnTo>
                  <a:lnTo>
                    <a:pt x="3358" y="1295"/>
                  </a:lnTo>
                  <a:lnTo>
                    <a:pt x="3350" y="1288"/>
                  </a:lnTo>
                  <a:lnTo>
                    <a:pt x="3340" y="1284"/>
                  </a:lnTo>
                  <a:lnTo>
                    <a:pt x="2008" y="1284"/>
                  </a:lnTo>
                  <a:lnTo>
                    <a:pt x="2008" y="1480"/>
                  </a:lnTo>
                  <a:lnTo>
                    <a:pt x="2006" y="1506"/>
                  </a:lnTo>
                  <a:lnTo>
                    <a:pt x="1997" y="1531"/>
                  </a:lnTo>
                  <a:lnTo>
                    <a:pt x="1985" y="1554"/>
                  </a:lnTo>
                  <a:lnTo>
                    <a:pt x="1970" y="1573"/>
                  </a:lnTo>
                  <a:lnTo>
                    <a:pt x="1949" y="1589"/>
                  </a:lnTo>
                  <a:lnTo>
                    <a:pt x="1927" y="1602"/>
                  </a:lnTo>
                  <a:lnTo>
                    <a:pt x="1902" y="1609"/>
                  </a:lnTo>
                  <a:lnTo>
                    <a:pt x="1875" y="1612"/>
                  </a:lnTo>
                  <a:lnTo>
                    <a:pt x="1625" y="1612"/>
                  </a:lnTo>
                  <a:lnTo>
                    <a:pt x="1598" y="1609"/>
                  </a:lnTo>
                  <a:lnTo>
                    <a:pt x="1573" y="1602"/>
                  </a:lnTo>
                  <a:lnTo>
                    <a:pt x="1551" y="1589"/>
                  </a:lnTo>
                  <a:lnTo>
                    <a:pt x="1530" y="1573"/>
                  </a:lnTo>
                  <a:lnTo>
                    <a:pt x="1515" y="1554"/>
                  </a:lnTo>
                  <a:lnTo>
                    <a:pt x="1503" y="1531"/>
                  </a:lnTo>
                  <a:lnTo>
                    <a:pt x="1494" y="1506"/>
                  </a:lnTo>
                  <a:lnTo>
                    <a:pt x="1492" y="1480"/>
                  </a:lnTo>
                  <a:lnTo>
                    <a:pt x="1492" y="1284"/>
                  </a:lnTo>
                  <a:lnTo>
                    <a:pt x="160" y="1284"/>
                  </a:lnTo>
                  <a:close/>
                  <a:moveTo>
                    <a:pt x="1631" y="140"/>
                  </a:moveTo>
                  <a:lnTo>
                    <a:pt x="1631" y="1472"/>
                  </a:lnTo>
                  <a:lnTo>
                    <a:pt x="1869" y="1472"/>
                  </a:lnTo>
                  <a:lnTo>
                    <a:pt x="1869" y="140"/>
                  </a:lnTo>
                  <a:lnTo>
                    <a:pt x="1631" y="140"/>
                  </a:lnTo>
                  <a:close/>
                  <a:moveTo>
                    <a:pt x="1625" y="0"/>
                  </a:moveTo>
                  <a:lnTo>
                    <a:pt x="1875" y="0"/>
                  </a:lnTo>
                  <a:lnTo>
                    <a:pt x="1902" y="3"/>
                  </a:lnTo>
                  <a:lnTo>
                    <a:pt x="1927" y="11"/>
                  </a:lnTo>
                  <a:lnTo>
                    <a:pt x="1949" y="23"/>
                  </a:lnTo>
                  <a:lnTo>
                    <a:pt x="1970" y="39"/>
                  </a:lnTo>
                  <a:lnTo>
                    <a:pt x="1985" y="58"/>
                  </a:lnTo>
                  <a:lnTo>
                    <a:pt x="1997" y="82"/>
                  </a:lnTo>
                  <a:lnTo>
                    <a:pt x="2006" y="106"/>
                  </a:lnTo>
                  <a:lnTo>
                    <a:pt x="2008" y="133"/>
                  </a:lnTo>
                  <a:lnTo>
                    <a:pt x="2008" y="1144"/>
                  </a:lnTo>
                  <a:lnTo>
                    <a:pt x="3340" y="1144"/>
                  </a:lnTo>
                  <a:lnTo>
                    <a:pt x="3372" y="1148"/>
                  </a:lnTo>
                  <a:lnTo>
                    <a:pt x="3402" y="1157"/>
                  </a:lnTo>
                  <a:lnTo>
                    <a:pt x="3429" y="1172"/>
                  </a:lnTo>
                  <a:lnTo>
                    <a:pt x="3453" y="1192"/>
                  </a:lnTo>
                  <a:lnTo>
                    <a:pt x="3472" y="1215"/>
                  </a:lnTo>
                  <a:lnTo>
                    <a:pt x="3487" y="1243"/>
                  </a:lnTo>
                  <a:lnTo>
                    <a:pt x="3497" y="1273"/>
                  </a:lnTo>
                  <a:lnTo>
                    <a:pt x="3500" y="1306"/>
                  </a:lnTo>
                  <a:lnTo>
                    <a:pt x="3500" y="1651"/>
                  </a:lnTo>
                  <a:lnTo>
                    <a:pt x="3497" y="1684"/>
                  </a:lnTo>
                  <a:lnTo>
                    <a:pt x="3487" y="1713"/>
                  </a:lnTo>
                  <a:lnTo>
                    <a:pt x="3472" y="1741"/>
                  </a:lnTo>
                  <a:lnTo>
                    <a:pt x="3453" y="1764"/>
                  </a:lnTo>
                  <a:lnTo>
                    <a:pt x="3429" y="1784"/>
                  </a:lnTo>
                  <a:lnTo>
                    <a:pt x="3402" y="1799"/>
                  </a:lnTo>
                  <a:lnTo>
                    <a:pt x="3372" y="1809"/>
                  </a:lnTo>
                  <a:lnTo>
                    <a:pt x="3340" y="1812"/>
                  </a:lnTo>
                  <a:lnTo>
                    <a:pt x="3317" y="1812"/>
                  </a:lnTo>
                  <a:lnTo>
                    <a:pt x="3136" y="3098"/>
                  </a:lnTo>
                  <a:lnTo>
                    <a:pt x="3127" y="3143"/>
                  </a:lnTo>
                  <a:lnTo>
                    <a:pt x="3111" y="3187"/>
                  </a:lnTo>
                  <a:lnTo>
                    <a:pt x="3091" y="3227"/>
                  </a:lnTo>
                  <a:lnTo>
                    <a:pt x="3065" y="3264"/>
                  </a:lnTo>
                  <a:lnTo>
                    <a:pt x="3035" y="3297"/>
                  </a:lnTo>
                  <a:lnTo>
                    <a:pt x="3002" y="3327"/>
                  </a:lnTo>
                  <a:lnTo>
                    <a:pt x="2964" y="3351"/>
                  </a:lnTo>
                  <a:lnTo>
                    <a:pt x="2924" y="3371"/>
                  </a:lnTo>
                  <a:lnTo>
                    <a:pt x="2881" y="3386"/>
                  </a:lnTo>
                  <a:lnTo>
                    <a:pt x="2836" y="3396"/>
                  </a:lnTo>
                  <a:lnTo>
                    <a:pt x="2789" y="3399"/>
                  </a:lnTo>
                  <a:lnTo>
                    <a:pt x="711" y="3399"/>
                  </a:lnTo>
                  <a:lnTo>
                    <a:pt x="664" y="3396"/>
                  </a:lnTo>
                  <a:lnTo>
                    <a:pt x="619" y="3386"/>
                  </a:lnTo>
                  <a:lnTo>
                    <a:pt x="576" y="3371"/>
                  </a:lnTo>
                  <a:lnTo>
                    <a:pt x="536" y="3351"/>
                  </a:lnTo>
                  <a:lnTo>
                    <a:pt x="498" y="3327"/>
                  </a:lnTo>
                  <a:lnTo>
                    <a:pt x="465" y="3297"/>
                  </a:lnTo>
                  <a:lnTo>
                    <a:pt x="435" y="3264"/>
                  </a:lnTo>
                  <a:lnTo>
                    <a:pt x="409" y="3227"/>
                  </a:lnTo>
                  <a:lnTo>
                    <a:pt x="389" y="3187"/>
                  </a:lnTo>
                  <a:lnTo>
                    <a:pt x="373" y="3143"/>
                  </a:lnTo>
                  <a:lnTo>
                    <a:pt x="364" y="3098"/>
                  </a:lnTo>
                  <a:lnTo>
                    <a:pt x="183" y="1812"/>
                  </a:lnTo>
                  <a:lnTo>
                    <a:pt x="160" y="1812"/>
                  </a:lnTo>
                  <a:lnTo>
                    <a:pt x="128" y="1809"/>
                  </a:lnTo>
                  <a:lnTo>
                    <a:pt x="98" y="1799"/>
                  </a:lnTo>
                  <a:lnTo>
                    <a:pt x="71" y="1784"/>
                  </a:lnTo>
                  <a:lnTo>
                    <a:pt x="47" y="1764"/>
                  </a:lnTo>
                  <a:lnTo>
                    <a:pt x="28" y="1741"/>
                  </a:lnTo>
                  <a:lnTo>
                    <a:pt x="13" y="1713"/>
                  </a:lnTo>
                  <a:lnTo>
                    <a:pt x="3" y="1684"/>
                  </a:lnTo>
                  <a:lnTo>
                    <a:pt x="0" y="1651"/>
                  </a:lnTo>
                  <a:lnTo>
                    <a:pt x="0" y="1306"/>
                  </a:lnTo>
                  <a:lnTo>
                    <a:pt x="3" y="1273"/>
                  </a:lnTo>
                  <a:lnTo>
                    <a:pt x="13" y="1243"/>
                  </a:lnTo>
                  <a:lnTo>
                    <a:pt x="28" y="1215"/>
                  </a:lnTo>
                  <a:lnTo>
                    <a:pt x="47" y="1192"/>
                  </a:lnTo>
                  <a:lnTo>
                    <a:pt x="71" y="1172"/>
                  </a:lnTo>
                  <a:lnTo>
                    <a:pt x="98" y="1157"/>
                  </a:lnTo>
                  <a:lnTo>
                    <a:pt x="128" y="1148"/>
                  </a:lnTo>
                  <a:lnTo>
                    <a:pt x="160" y="1144"/>
                  </a:lnTo>
                  <a:lnTo>
                    <a:pt x="1492" y="1144"/>
                  </a:lnTo>
                  <a:lnTo>
                    <a:pt x="1492" y="133"/>
                  </a:lnTo>
                  <a:lnTo>
                    <a:pt x="1494" y="106"/>
                  </a:lnTo>
                  <a:lnTo>
                    <a:pt x="1503" y="82"/>
                  </a:lnTo>
                  <a:lnTo>
                    <a:pt x="1515" y="58"/>
                  </a:lnTo>
                  <a:lnTo>
                    <a:pt x="1530" y="39"/>
                  </a:lnTo>
                  <a:lnTo>
                    <a:pt x="1551" y="23"/>
                  </a:lnTo>
                  <a:lnTo>
                    <a:pt x="1573" y="11"/>
                  </a:lnTo>
                  <a:lnTo>
                    <a:pt x="1598" y="3"/>
                  </a:lnTo>
                  <a:lnTo>
                    <a:pt x="1625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  <p:sp>
          <p:nvSpPr>
            <p:cNvPr id="9" name="Freeform 42"/>
            <p:cNvSpPr>
              <a:spLocks/>
            </p:cNvSpPr>
            <p:nvPr/>
          </p:nvSpPr>
          <p:spPr bwMode="auto">
            <a:xfrm>
              <a:off x="7351713" y="2238375"/>
              <a:ext cx="22225" cy="176213"/>
            </a:xfrm>
            <a:custGeom>
              <a:avLst/>
              <a:gdLst>
                <a:gd name="T0" fmla="*/ 70 w 140"/>
                <a:gd name="T1" fmla="*/ 0 h 1115"/>
                <a:gd name="T2" fmla="*/ 88 w 140"/>
                <a:gd name="T3" fmla="*/ 2 h 1115"/>
                <a:gd name="T4" fmla="*/ 105 w 140"/>
                <a:gd name="T5" fmla="*/ 9 h 1115"/>
                <a:gd name="T6" fmla="*/ 119 w 140"/>
                <a:gd name="T7" fmla="*/ 20 h 1115"/>
                <a:gd name="T8" fmla="*/ 130 w 140"/>
                <a:gd name="T9" fmla="*/ 33 h 1115"/>
                <a:gd name="T10" fmla="*/ 137 w 140"/>
                <a:gd name="T11" fmla="*/ 50 h 1115"/>
                <a:gd name="T12" fmla="*/ 140 w 140"/>
                <a:gd name="T13" fmla="*/ 69 h 1115"/>
                <a:gd name="T14" fmla="*/ 140 w 140"/>
                <a:gd name="T15" fmla="*/ 1046 h 1115"/>
                <a:gd name="T16" fmla="*/ 137 w 140"/>
                <a:gd name="T17" fmla="*/ 1064 h 1115"/>
                <a:gd name="T18" fmla="*/ 130 w 140"/>
                <a:gd name="T19" fmla="*/ 1081 h 1115"/>
                <a:gd name="T20" fmla="*/ 119 w 140"/>
                <a:gd name="T21" fmla="*/ 1095 h 1115"/>
                <a:gd name="T22" fmla="*/ 105 w 140"/>
                <a:gd name="T23" fmla="*/ 1106 h 1115"/>
                <a:gd name="T24" fmla="*/ 88 w 140"/>
                <a:gd name="T25" fmla="*/ 1113 h 1115"/>
                <a:gd name="T26" fmla="*/ 70 w 140"/>
                <a:gd name="T27" fmla="*/ 1115 h 1115"/>
                <a:gd name="T28" fmla="*/ 51 w 140"/>
                <a:gd name="T29" fmla="*/ 1113 h 1115"/>
                <a:gd name="T30" fmla="*/ 35 w 140"/>
                <a:gd name="T31" fmla="*/ 1106 h 1115"/>
                <a:gd name="T32" fmla="*/ 20 w 140"/>
                <a:gd name="T33" fmla="*/ 1095 h 1115"/>
                <a:gd name="T34" fmla="*/ 10 w 140"/>
                <a:gd name="T35" fmla="*/ 1081 h 1115"/>
                <a:gd name="T36" fmla="*/ 3 w 140"/>
                <a:gd name="T37" fmla="*/ 1064 h 1115"/>
                <a:gd name="T38" fmla="*/ 0 w 140"/>
                <a:gd name="T39" fmla="*/ 1046 h 1115"/>
                <a:gd name="T40" fmla="*/ 0 w 140"/>
                <a:gd name="T41" fmla="*/ 69 h 1115"/>
                <a:gd name="T42" fmla="*/ 3 w 140"/>
                <a:gd name="T43" fmla="*/ 50 h 1115"/>
                <a:gd name="T44" fmla="*/ 10 w 140"/>
                <a:gd name="T45" fmla="*/ 33 h 1115"/>
                <a:gd name="T46" fmla="*/ 20 w 140"/>
                <a:gd name="T47" fmla="*/ 20 h 1115"/>
                <a:gd name="T48" fmla="*/ 35 w 140"/>
                <a:gd name="T49" fmla="*/ 9 h 1115"/>
                <a:gd name="T50" fmla="*/ 51 w 140"/>
                <a:gd name="T51" fmla="*/ 2 h 1115"/>
                <a:gd name="T52" fmla="*/ 70 w 140"/>
                <a:gd name="T53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115">
                  <a:moveTo>
                    <a:pt x="70" y="0"/>
                  </a:moveTo>
                  <a:lnTo>
                    <a:pt x="88" y="2"/>
                  </a:lnTo>
                  <a:lnTo>
                    <a:pt x="105" y="9"/>
                  </a:lnTo>
                  <a:lnTo>
                    <a:pt x="119" y="20"/>
                  </a:lnTo>
                  <a:lnTo>
                    <a:pt x="130" y="33"/>
                  </a:lnTo>
                  <a:lnTo>
                    <a:pt x="137" y="50"/>
                  </a:lnTo>
                  <a:lnTo>
                    <a:pt x="140" y="69"/>
                  </a:lnTo>
                  <a:lnTo>
                    <a:pt x="140" y="1046"/>
                  </a:lnTo>
                  <a:lnTo>
                    <a:pt x="137" y="1064"/>
                  </a:lnTo>
                  <a:lnTo>
                    <a:pt x="130" y="1081"/>
                  </a:lnTo>
                  <a:lnTo>
                    <a:pt x="119" y="1095"/>
                  </a:lnTo>
                  <a:lnTo>
                    <a:pt x="105" y="1106"/>
                  </a:lnTo>
                  <a:lnTo>
                    <a:pt x="88" y="1113"/>
                  </a:lnTo>
                  <a:lnTo>
                    <a:pt x="70" y="1115"/>
                  </a:lnTo>
                  <a:lnTo>
                    <a:pt x="51" y="1113"/>
                  </a:lnTo>
                  <a:lnTo>
                    <a:pt x="35" y="1106"/>
                  </a:lnTo>
                  <a:lnTo>
                    <a:pt x="20" y="1095"/>
                  </a:lnTo>
                  <a:lnTo>
                    <a:pt x="10" y="1081"/>
                  </a:lnTo>
                  <a:lnTo>
                    <a:pt x="3" y="1064"/>
                  </a:lnTo>
                  <a:lnTo>
                    <a:pt x="0" y="1046"/>
                  </a:lnTo>
                  <a:lnTo>
                    <a:pt x="0" y="69"/>
                  </a:lnTo>
                  <a:lnTo>
                    <a:pt x="3" y="50"/>
                  </a:lnTo>
                  <a:lnTo>
                    <a:pt x="10" y="33"/>
                  </a:lnTo>
                  <a:lnTo>
                    <a:pt x="20" y="20"/>
                  </a:lnTo>
                  <a:lnTo>
                    <a:pt x="35" y="9"/>
                  </a:lnTo>
                  <a:lnTo>
                    <a:pt x="51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7415213" y="2238375"/>
              <a:ext cx="22225" cy="176213"/>
            </a:xfrm>
            <a:custGeom>
              <a:avLst/>
              <a:gdLst>
                <a:gd name="T0" fmla="*/ 70 w 140"/>
                <a:gd name="T1" fmla="*/ 0 h 1115"/>
                <a:gd name="T2" fmla="*/ 88 w 140"/>
                <a:gd name="T3" fmla="*/ 2 h 1115"/>
                <a:gd name="T4" fmla="*/ 105 w 140"/>
                <a:gd name="T5" fmla="*/ 9 h 1115"/>
                <a:gd name="T6" fmla="*/ 119 w 140"/>
                <a:gd name="T7" fmla="*/ 20 h 1115"/>
                <a:gd name="T8" fmla="*/ 130 w 140"/>
                <a:gd name="T9" fmla="*/ 33 h 1115"/>
                <a:gd name="T10" fmla="*/ 137 w 140"/>
                <a:gd name="T11" fmla="*/ 50 h 1115"/>
                <a:gd name="T12" fmla="*/ 140 w 140"/>
                <a:gd name="T13" fmla="*/ 69 h 1115"/>
                <a:gd name="T14" fmla="*/ 140 w 140"/>
                <a:gd name="T15" fmla="*/ 1046 h 1115"/>
                <a:gd name="T16" fmla="*/ 137 w 140"/>
                <a:gd name="T17" fmla="*/ 1064 h 1115"/>
                <a:gd name="T18" fmla="*/ 130 w 140"/>
                <a:gd name="T19" fmla="*/ 1081 h 1115"/>
                <a:gd name="T20" fmla="*/ 119 w 140"/>
                <a:gd name="T21" fmla="*/ 1095 h 1115"/>
                <a:gd name="T22" fmla="*/ 105 w 140"/>
                <a:gd name="T23" fmla="*/ 1106 h 1115"/>
                <a:gd name="T24" fmla="*/ 88 w 140"/>
                <a:gd name="T25" fmla="*/ 1113 h 1115"/>
                <a:gd name="T26" fmla="*/ 70 w 140"/>
                <a:gd name="T27" fmla="*/ 1115 h 1115"/>
                <a:gd name="T28" fmla="*/ 52 w 140"/>
                <a:gd name="T29" fmla="*/ 1113 h 1115"/>
                <a:gd name="T30" fmla="*/ 35 w 140"/>
                <a:gd name="T31" fmla="*/ 1106 h 1115"/>
                <a:gd name="T32" fmla="*/ 20 w 140"/>
                <a:gd name="T33" fmla="*/ 1095 h 1115"/>
                <a:gd name="T34" fmla="*/ 9 w 140"/>
                <a:gd name="T35" fmla="*/ 1081 h 1115"/>
                <a:gd name="T36" fmla="*/ 3 w 140"/>
                <a:gd name="T37" fmla="*/ 1064 h 1115"/>
                <a:gd name="T38" fmla="*/ 0 w 140"/>
                <a:gd name="T39" fmla="*/ 1046 h 1115"/>
                <a:gd name="T40" fmla="*/ 0 w 140"/>
                <a:gd name="T41" fmla="*/ 69 h 1115"/>
                <a:gd name="T42" fmla="*/ 3 w 140"/>
                <a:gd name="T43" fmla="*/ 50 h 1115"/>
                <a:gd name="T44" fmla="*/ 9 w 140"/>
                <a:gd name="T45" fmla="*/ 33 h 1115"/>
                <a:gd name="T46" fmla="*/ 20 w 140"/>
                <a:gd name="T47" fmla="*/ 20 h 1115"/>
                <a:gd name="T48" fmla="*/ 35 w 140"/>
                <a:gd name="T49" fmla="*/ 9 h 1115"/>
                <a:gd name="T50" fmla="*/ 52 w 140"/>
                <a:gd name="T51" fmla="*/ 2 h 1115"/>
                <a:gd name="T52" fmla="*/ 70 w 140"/>
                <a:gd name="T53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115">
                  <a:moveTo>
                    <a:pt x="70" y="0"/>
                  </a:moveTo>
                  <a:lnTo>
                    <a:pt x="88" y="2"/>
                  </a:lnTo>
                  <a:lnTo>
                    <a:pt x="105" y="9"/>
                  </a:lnTo>
                  <a:lnTo>
                    <a:pt x="119" y="20"/>
                  </a:lnTo>
                  <a:lnTo>
                    <a:pt x="130" y="33"/>
                  </a:lnTo>
                  <a:lnTo>
                    <a:pt x="137" y="50"/>
                  </a:lnTo>
                  <a:lnTo>
                    <a:pt x="140" y="69"/>
                  </a:lnTo>
                  <a:lnTo>
                    <a:pt x="140" y="1046"/>
                  </a:lnTo>
                  <a:lnTo>
                    <a:pt x="137" y="1064"/>
                  </a:lnTo>
                  <a:lnTo>
                    <a:pt x="130" y="1081"/>
                  </a:lnTo>
                  <a:lnTo>
                    <a:pt x="119" y="1095"/>
                  </a:lnTo>
                  <a:lnTo>
                    <a:pt x="105" y="1106"/>
                  </a:lnTo>
                  <a:lnTo>
                    <a:pt x="88" y="1113"/>
                  </a:lnTo>
                  <a:lnTo>
                    <a:pt x="70" y="1115"/>
                  </a:lnTo>
                  <a:lnTo>
                    <a:pt x="52" y="1113"/>
                  </a:lnTo>
                  <a:lnTo>
                    <a:pt x="35" y="1106"/>
                  </a:lnTo>
                  <a:lnTo>
                    <a:pt x="20" y="1095"/>
                  </a:lnTo>
                  <a:lnTo>
                    <a:pt x="9" y="1081"/>
                  </a:lnTo>
                  <a:lnTo>
                    <a:pt x="3" y="1064"/>
                  </a:lnTo>
                  <a:lnTo>
                    <a:pt x="0" y="1046"/>
                  </a:lnTo>
                  <a:lnTo>
                    <a:pt x="0" y="69"/>
                  </a:lnTo>
                  <a:lnTo>
                    <a:pt x="3" y="50"/>
                  </a:lnTo>
                  <a:lnTo>
                    <a:pt x="9" y="33"/>
                  </a:lnTo>
                  <a:lnTo>
                    <a:pt x="20" y="20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7478713" y="2238375"/>
              <a:ext cx="22225" cy="176213"/>
            </a:xfrm>
            <a:custGeom>
              <a:avLst/>
              <a:gdLst>
                <a:gd name="T0" fmla="*/ 70 w 140"/>
                <a:gd name="T1" fmla="*/ 0 h 1115"/>
                <a:gd name="T2" fmla="*/ 88 w 140"/>
                <a:gd name="T3" fmla="*/ 2 h 1115"/>
                <a:gd name="T4" fmla="*/ 105 w 140"/>
                <a:gd name="T5" fmla="*/ 9 h 1115"/>
                <a:gd name="T6" fmla="*/ 118 w 140"/>
                <a:gd name="T7" fmla="*/ 20 h 1115"/>
                <a:gd name="T8" fmla="*/ 130 w 140"/>
                <a:gd name="T9" fmla="*/ 33 h 1115"/>
                <a:gd name="T10" fmla="*/ 136 w 140"/>
                <a:gd name="T11" fmla="*/ 50 h 1115"/>
                <a:gd name="T12" fmla="*/ 140 w 140"/>
                <a:gd name="T13" fmla="*/ 69 h 1115"/>
                <a:gd name="T14" fmla="*/ 140 w 140"/>
                <a:gd name="T15" fmla="*/ 1046 h 1115"/>
                <a:gd name="T16" fmla="*/ 136 w 140"/>
                <a:gd name="T17" fmla="*/ 1064 h 1115"/>
                <a:gd name="T18" fmla="*/ 130 w 140"/>
                <a:gd name="T19" fmla="*/ 1081 h 1115"/>
                <a:gd name="T20" fmla="*/ 118 w 140"/>
                <a:gd name="T21" fmla="*/ 1095 h 1115"/>
                <a:gd name="T22" fmla="*/ 105 w 140"/>
                <a:gd name="T23" fmla="*/ 1106 h 1115"/>
                <a:gd name="T24" fmla="*/ 88 w 140"/>
                <a:gd name="T25" fmla="*/ 1113 h 1115"/>
                <a:gd name="T26" fmla="*/ 70 w 140"/>
                <a:gd name="T27" fmla="*/ 1115 h 1115"/>
                <a:gd name="T28" fmla="*/ 52 w 140"/>
                <a:gd name="T29" fmla="*/ 1113 h 1115"/>
                <a:gd name="T30" fmla="*/ 35 w 140"/>
                <a:gd name="T31" fmla="*/ 1106 h 1115"/>
                <a:gd name="T32" fmla="*/ 21 w 140"/>
                <a:gd name="T33" fmla="*/ 1095 h 1115"/>
                <a:gd name="T34" fmla="*/ 9 w 140"/>
                <a:gd name="T35" fmla="*/ 1081 h 1115"/>
                <a:gd name="T36" fmla="*/ 3 w 140"/>
                <a:gd name="T37" fmla="*/ 1064 h 1115"/>
                <a:gd name="T38" fmla="*/ 0 w 140"/>
                <a:gd name="T39" fmla="*/ 1046 h 1115"/>
                <a:gd name="T40" fmla="*/ 0 w 140"/>
                <a:gd name="T41" fmla="*/ 69 h 1115"/>
                <a:gd name="T42" fmla="*/ 3 w 140"/>
                <a:gd name="T43" fmla="*/ 50 h 1115"/>
                <a:gd name="T44" fmla="*/ 9 w 140"/>
                <a:gd name="T45" fmla="*/ 33 h 1115"/>
                <a:gd name="T46" fmla="*/ 21 w 140"/>
                <a:gd name="T47" fmla="*/ 20 h 1115"/>
                <a:gd name="T48" fmla="*/ 35 w 140"/>
                <a:gd name="T49" fmla="*/ 9 h 1115"/>
                <a:gd name="T50" fmla="*/ 52 w 140"/>
                <a:gd name="T51" fmla="*/ 2 h 1115"/>
                <a:gd name="T52" fmla="*/ 70 w 140"/>
                <a:gd name="T53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115">
                  <a:moveTo>
                    <a:pt x="70" y="0"/>
                  </a:moveTo>
                  <a:lnTo>
                    <a:pt x="88" y="2"/>
                  </a:lnTo>
                  <a:lnTo>
                    <a:pt x="105" y="9"/>
                  </a:lnTo>
                  <a:lnTo>
                    <a:pt x="118" y="20"/>
                  </a:lnTo>
                  <a:lnTo>
                    <a:pt x="130" y="33"/>
                  </a:lnTo>
                  <a:lnTo>
                    <a:pt x="136" y="50"/>
                  </a:lnTo>
                  <a:lnTo>
                    <a:pt x="140" y="69"/>
                  </a:lnTo>
                  <a:lnTo>
                    <a:pt x="140" y="1046"/>
                  </a:lnTo>
                  <a:lnTo>
                    <a:pt x="136" y="1064"/>
                  </a:lnTo>
                  <a:lnTo>
                    <a:pt x="130" y="1081"/>
                  </a:lnTo>
                  <a:lnTo>
                    <a:pt x="118" y="1095"/>
                  </a:lnTo>
                  <a:lnTo>
                    <a:pt x="105" y="1106"/>
                  </a:lnTo>
                  <a:lnTo>
                    <a:pt x="88" y="1113"/>
                  </a:lnTo>
                  <a:lnTo>
                    <a:pt x="70" y="1115"/>
                  </a:lnTo>
                  <a:lnTo>
                    <a:pt x="52" y="1113"/>
                  </a:lnTo>
                  <a:lnTo>
                    <a:pt x="35" y="1106"/>
                  </a:lnTo>
                  <a:lnTo>
                    <a:pt x="21" y="1095"/>
                  </a:lnTo>
                  <a:lnTo>
                    <a:pt x="9" y="1081"/>
                  </a:lnTo>
                  <a:lnTo>
                    <a:pt x="3" y="1064"/>
                  </a:lnTo>
                  <a:lnTo>
                    <a:pt x="0" y="1046"/>
                  </a:lnTo>
                  <a:lnTo>
                    <a:pt x="0" y="69"/>
                  </a:lnTo>
                  <a:lnTo>
                    <a:pt x="3" y="50"/>
                  </a:lnTo>
                  <a:lnTo>
                    <a:pt x="9" y="33"/>
                  </a:lnTo>
                  <a:lnTo>
                    <a:pt x="21" y="20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auto">
            <a:xfrm>
              <a:off x="7542213" y="2238375"/>
              <a:ext cx="22225" cy="176213"/>
            </a:xfrm>
            <a:custGeom>
              <a:avLst/>
              <a:gdLst>
                <a:gd name="T0" fmla="*/ 70 w 140"/>
                <a:gd name="T1" fmla="*/ 0 h 1115"/>
                <a:gd name="T2" fmla="*/ 88 w 140"/>
                <a:gd name="T3" fmla="*/ 2 h 1115"/>
                <a:gd name="T4" fmla="*/ 105 w 140"/>
                <a:gd name="T5" fmla="*/ 9 h 1115"/>
                <a:gd name="T6" fmla="*/ 119 w 140"/>
                <a:gd name="T7" fmla="*/ 20 h 1115"/>
                <a:gd name="T8" fmla="*/ 131 w 140"/>
                <a:gd name="T9" fmla="*/ 33 h 1115"/>
                <a:gd name="T10" fmla="*/ 137 w 140"/>
                <a:gd name="T11" fmla="*/ 50 h 1115"/>
                <a:gd name="T12" fmla="*/ 140 w 140"/>
                <a:gd name="T13" fmla="*/ 69 h 1115"/>
                <a:gd name="T14" fmla="*/ 140 w 140"/>
                <a:gd name="T15" fmla="*/ 1046 h 1115"/>
                <a:gd name="T16" fmla="*/ 137 w 140"/>
                <a:gd name="T17" fmla="*/ 1064 h 1115"/>
                <a:gd name="T18" fmla="*/ 131 w 140"/>
                <a:gd name="T19" fmla="*/ 1081 h 1115"/>
                <a:gd name="T20" fmla="*/ 119 w 140"/>
                <a:gd name="T21" fmla="*/ 1095 h 1115"/>
                <a:gd name="T22" fmla="*/ 105 w 140"/>
                <a:gd name="T23" fmla="*/ 1106 h 1115"/>
                <a:gd name="T24" fmla="*/ 88 w 140"/>
                <a:gd name="T25" fmla="*/ 1113 h 1115"/>
                <a:gd name="T26" fmla="*/ 70 w 140"/>
                <a:gd name="T27" fmla="*/ 1115 h 1115"/>
                <a:gd name="T28" fmla="*/ 52 w 140"/>
                <a:gd name="T29" fmla="*/ 1113 h 1115"/>
                <a:gd name="T30" fmla="*/ 35 w 140"/>
                <a:gd name="T31" fmla="*/ 1106 h 1115"/>
                <a:gd name="T32" fmla="*/ 22 w 140"/>
                <a:gd name="T33" fmla="*/ 1095 h 1115"/>
                <a:gd name="T34" fmla="*/ 10 w 140"/>
                <a:gd name="T35" fmla="*/ 1081 h 1115"/>
                <a:gd name="T36" fmla="*/ 4 w 140"/>
                <a:gd name="T37" fmla="*/ 1064 h 1115"/>
                <a:gd name="T38" fmla="*/ 0 w 140"/>
                <a:gd name="T39" fmla="*/ 1046 h 1115"/>
                <a:gd name="T40" fmla="*/ 0 w 140"/>
                <a:gd name="T41" fmla="*/ 69 h 1115"/>
                <a:gd name="T42" fmla="*/ 4 w 140"/>
                <a:gd name="T43" fmla="*/ 50 h 1115"/>
                <a:gd name="T44" fmla="*/ 10 w 140"/>
                <a:gd name="T45" fmla="*/ 33 h 1115"/>
                <a:gd name="T46" fmla="*/ 22 w 140"/>
                <a:gd name="T47" fmla="*/ 20 h 1115"/>
                <a:gd name="T48" fmla="*/ 35 w 140"/>
                <a:gd name="T49" fmla="*/ 9 h 1115"/>
                <a:gd name="T50" fmla="*/ 52 w 140"/>
                <a:gd name="T51" fmla="*/ 2 h 1115"/>
                <a:gd name="T52" fmla="*/ 70 w 140"/>
                <a:gd name="T53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115">
                  <a:moveTo>
                    <a:pt x="70" y="0"/>
                  </a:moveTo>
                  <a:lnTo>
                    <a:pt x="88" y="2"/>
                  </a:lnTo>
                  <a:lnTo>
                    <a:pt x="105" y="9"/>
                  </a:lnTo>
                  <a:lnTo>
                    <a:pt x="119" y="20"/>
                  </a:lnTo>
                  <a:lnTo>
                    <a:pt x="131" y="33"/>
                  </a:lnTo>
                  <a:lnTo>
                    <a:pt x="137" y="50"/>
                  </a:lnTo>
                  <a:lnTo>
                    <a:pt x="140" y="69"/>
                  </a:lnTo>
                  <a:lnTo>
                    <a:pt x="140" y="1046"/>
                  </a:lnTo>
                  <a:lnTo>
                    <a:pt x="137" y="1064"/>
                  </a:lnTo>
                  <a:lnTo>
                    <a:pt x="131" y="1081"/>
                  </a:lnTo>
                  <a:lnTo>
                    <a:pt x="119" y="1095"/>
                  </a:lnTo>
                  <a:lnTo>
                    <a:pt x="105" y="1106"/>
                  </a:lnTo>
                  <a:lnTo>
                    <a:pt x="88" y="1113"/>
                  </a:lnTo>
                  <a:lnTo>
                    <a:pt x="70" y="1115"/>
                  </a:lnTo>
                  <a:lnTo>
                    <a:pt x="52" y="1113"/>
                  </a:lnTo>
                  <a:lnTo>
                    <a:pt x="35" y="1106"/>
                  </a:lnTo>
                  <a:lnTo>
                    <a:pt x="22" y="1095"/>
                  </a:lnTo>
                  <a:lnTo>
                    <a:pt x="10" y="1081"/>
                  </a:lnTo>
                  <a:lnTo>
                    <a:pt x="4" y="1064"/>
                  </a:lnTo>
                  <a:lnTo>
                    <a:pt x="0" y="1046"/>
                  </a:lnTo>
                  <a:lnTo>
                    <a:pt x="0" y="69"/>
                  </a:lnTo>
                  <a:lnTo>
                    <a:pt x="4" y="50"/>
                  </a:lnTo>
                  <a:lnTo>
                    <a:pt x="10" y="33"/>
                  </a:lnTo>
                  <a:lnTo>
                    <a:pt x="22" y="20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7605713" y="2238375"/>
              <a:ext cx="22225" cy="176213"/>
            </a:xfrm>
            <a:custGeom>
              <a:avLst/>
              <a:gdLst>
                <a:gd name="T0" fmla="*/ 70 w 140"/>
                <a:gd name="T1" fmla="*/ 0 h 1115"/>
                <a:gd name="T2" fmla="*/ 88 w 140"/>
                <a:gd name="T3" fmla="*/ 2 h 1115"/>
                <a:gd name="T4" fmla="*/ 105 w 140"/>
                <a:gd name="T5" fmla="*/ 9 h 1115"/>
                <a:gd name="T6" fmla="*/ 120 w 140"/>
                <a:gd name="T7" fmla="*/ 20 h 1115"/>
                <a:gd name="T8" fmla="*/ 131 w 140"/>
                <a:gd name="T9" fmla="*/ 33 h 1115"/>
                <a:gd name="T10" fmla="*/ 137 w 140"/>
                <a:gd name="T11" fmla="*/ 50 h 1115"/>
                <a:gd name="T12" fmla="*/ 140 w 140"/>
                <a:gd name="T13" fmla="*/ 69 h 1115"/>
                <a:gd name="T14" fmla="*/ 140 w 140"/>
                <a:gd name="T15" fmla="*/ 1046 h 1115"/>
                <a:gd name="T16" fmla="*/ 137 w 140"/>
                <a:gd name="T17" fmla="*/ 1064 h 1115"/>
                <a:gd name="T18" fmla="*/ 131 w 140"/>
                <a:gd name="T19" fmla="*/ 1081 h 1115"/>
                <a:gd name="T20" fmla="*/ 120 w 140"/>
                <a:gd name="T21" fmla="*/ 1095 h 1115"/>
                <a:gd name="T22" fmla="*/ 105 w 140"/>
                <a:gd name="T23" fmla="*/ 1106 h 1115"/>
                <a:gd name="T24" fmla="*/ 88 w 140"/>
                <a:gd name="T25" fmla="*/ 1113 h 1115"/>
                <a:gd name="T26" fmla="*/ 70 w 140"/>
                <a:gd name="T27" fmla="*/ 1115 h 1115"/>
                <a:gd name="T28" fmla="*/ 52 w 140"/>
                <a:gd name="T29" fmla="*/ 1113 h 1115"/>
                <a:gd name="T30" fmla="*/ 35 w 140"/>
                <a:gd name="T31" fmla="*/ 1106 h 1115"/>
                <a:gd name="T32" fmla="*/ 21 w 140"/>
                <a:gd name="T33" fmla="*/ 1095 h 1115"/>
                <a:gd name="T34" fmla="*/ 10 w 140"/>
                <a:gd name="T35" fmla="*/ 1081 h 1115"/>
                <a:gd name="T36" fmla="*/ 3 w 140"/>
                <a:gd name="T37" fmla="*/ 1064 h 1115"/>
                <a:gd name="T38" fmla="*/ 0 w 140"/>
                <a:gd name="T39" fmla="*/ 1046 h 1115"/>
                <a:gd name="T40" fmla="*/ 0 w 140"/>
                <a:gd name="T41" fmla="*/ 69 h 1115"/>
                <a:gd name="T42" fmla="*/ 3 w 140"/>
                <a:gd name="T43" fmla="*/ 50 h 1115"/>
                <a:gd name="T44" fmla="*/ 10 w 140"/>
                <a:gd name="T45" fmla="*/ 33 h 1115"/>
                <a:gd name="T46" fmla="*/ 21 w 140"/>
                <a:gd name="T47" fmla="*/ 20 h 1115"/>
                <a:gd name="T48" fmla="*/ 35 w 140"/>
                <a:gd name="T49" fmla="*/ 9 h 1115"/>
                <a:gd name="T50" fmla="*/ 52 w 140"/>
                <a:gd name="T51" fmla="*/ 2 h 1115"/>
                <a:gd name="T52" fmla="*/ 70 w 140"/>
                <a:gd name="T53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115">
                  <a:moveTo>
                    <a:pt x="70" y="0"/>
                  </a:moveTo>
                  <a:lnTo>
                    <a:pt x="88" y="2"/>
                  </a:lnTo>
                  <a:lnTo>
                    <a:pt x="105" y="9"/>
                  </a:lnTo>
                  <a:lnTo>
                    <a:pt x="120" y="20"/>
                  </a:lnTo>
                  <a:lnTo>
                    <a:pt x="131" y="33"/>
                  </a:lnTo>
                  <a:lnTo>
                    <a:pt x="137" y="50"/>
                  </a:lnTo>
                  <a:lnTo>
                    <a:pt x="140" y="69"/>
                  </a:lnTo>
                  <a:lnTo>
                    <a:pt x="140" y="1046"/>
                  </a:lnTo>
                  <a:lnTo>
                    <a:pt x="137" y="1064"/>
                  </a:lnTo>
                  <a:lnTo>
                    <a:pt x="131" y="1081"/>
                  </a:lnTo>
                  <a:lnTo>
                    <a:pt x="120" y="1095"/>
                  </a:lnTo>
                  <a:lnTo>
                    <a:pt x="105" y="1106"/>
                  </a:lnTo>
                  <a:lnTo>
                    <a:pt x="88" y="1113"/>
                  </a:lnTo>
                  <a:lnTo>
                    <a:pt x="70" y="1115"/>
                  </a:lnTo>
                  <a:lnTo>
                    <a:pt x="52" y="1113"/>
                  </a:lnTo>
                  <a:lnTo>
                    <a:pt x="35" y="1106"/>
                  </a:lnTo>
                  <a:lnTo>
                    <a:pt x="21" y="1095"/>
                  </a:lnTo>
                  <a:lnTo>
                    <a:pt x="10" y="1081"/>
                  </a:lnTo>
                  <a:lnTo>
                    <a:pt x="3" y="1064"/>
                  </a:lnTo>
                  <a:lnTo>
                    <a:pt x="0" y="1046"/>
                  </a:lnTo>
                  <a:lnTo>
                    <a:pt x="0" y="69"/>
                  </a:lnTo>
                  <a:lnTo>
                    <a:pt x="3" y="50"/>
                  </a:lnTo>
                  <a:lnTo>
                    <a:pt x="10" y="33"/>
                  </a:lnTo>
                  <a:lnTo>
                    <a:pt x="21" y="20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  <p:sp>
          <p:nvSpPr>
            <p:cNvPr id="14" name="Freeform 47"/>
            <p:cNvSpPr>
              <a:spLocks/>
            </p:cNvSpPr>
            <p:nvPr/>
          </p:nvSpPr>
          <p:spPr bwMode="auto">
            <a:xfrm>
              <a:off x="7669213" y="2238375"/>
              <a:ext cx="22225" cy="30163"/>
            </a:xfrm>
            <a:custGeom>
              <a:avLst/>
              <a:gdLst>
                <a:gd name="T0" fmla="*/ 70 w 140"/>
                <a:gd name="T1" fmla="*/ 0 h 195"/>
                <a:gd name="T2" fmla="*/ 89 w 140"/>
                <a:gd name="T3" fmla="*/ 2 h 195"/>
                <a:gd name="T4" fmla="*/ 105 w 140"/>
                <a:gd name="T5" fmla="*/ 9 h 195"/>
                <a:gd name="T6" fmla="*/ 120 w 140"/>
                <a:gd name="T7" fmla="*/ 20 h 195"/>
                <a:gd name="T8" fmla="*/ 130 w 140"/>
                <a:gd name="T9" fmla="*/ 33 h 195"/>
                <a:gd name="T10" fmla="*/ 137 w 140"/>
                <a:gd name="T11" fmla="*/ 50 h 195"/>
                <a:gd name="T12" fmla="*/ 140 w 140"/>
                <a:gd name="T13" fmla="*/ 69 h 195"/>
                <a:gd name="T14" fmla="*/ 140 w 140"/>
                <a:gd name="T15" fmla="*/ 125 h 195"/>
                <a:gd name="T16" fmla="*/ 137 w 140"/>
                <a:gd name="T17" fmla="*/ 143 h 195"/>
                <a:gd name="T18" fmla="*/ 130 w 140"/>
                <a:gd name="T19" fmla="*/ 160 h 195"/>
                <a:gd name="T20" fmla="*/ 120 w 140"/>
                <a:gd name="T21" fmla="*/ 174 h 195"/>
                <a:gd name="T22" fmla="*/ 105 w 140"/>
                <a:gd name="T23" fmla="*/ 185 h 195"/>
                <a:gd name="T24" fmla="*/ 89 w 140"/>
                <a:gd name="T25" fmla="*/ 192 h 195"/>
                <a:gd name="T26" fmla="*/ 70 w 140"/>
                <a:gd name="T27" fmla="*/ 195 h 195"/>
                <a:gd name="T28" fmla="*/ 52 w 140"/>
                <a:gd name="T29" fmla="*/ 192 h 195"/>
                <a:gd name="T30" fmla="*/ 35 w 140"/>
                <a:gd name="T31" fmla="*/ 185 h 195"/>
                <a:gd name="T32" fmla="*/ 21 w 140"/>
                <a:gd name="T33" fmla="*/ 174 h 195"/>
                <a:gd name="T34" fmla="*/ 10 w 140"/>
                <a:gd name="T35" fmla="*/ 160 h 195"/>
                <a:gd name="T36" fmla="*/ 3 w 140"/>
                <a:gd name="T37" fmla="*/ 143 h 195"/>
                <a:gd name="T38" fmla="*/ 0 w 140"/>
                <a:gd name="T39" fmla="*/ 125 h 195"/>
                <a:gd name="T40" fmla="*/ 0 w 140"/>
                <a:gd name="T41" fmla="*/ 69 h 195"/>
                <a:gd name="T42" fmla="*/ 3 w 140"/>
                <a:gd name="T43" fmla="*/ 50 h 195"/>
                <a:gd name="T44" fmla="*/ 10 w 140"/>
                <a:gd name="T45" fmla="*/ 33 h 195"/>
                <a:gd name="T46" fmla="*/ 21 w 140"/>
                <a:gd name="T47" fmla="*/ 20 h 195"/>
                <a:gd name="T48" fmla="*/ 35 w 140"/>
                <a:gd name="T49" fmla="*/ 9 h 195"/>
                <a:gd name="T50" fmla="*/ 52 w 140"/>
                <a:gd name="T51" fmla="*/ 2 h 195"/>
                <a:gd name="T52" fmla="*/ 70 w 140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95">
                  <a:moveTo>
                    <a:pt x="70" y="0"/>
                  </a:moveTo>
                  <a:lnTo>
                    <a:pt x="89" y="2"/>
                  </a:lnTo>
                  <a:lnTo>
                    <a:pt x="105" y="9"/>
                  </a:lnTo>
                  <a:lnTo>
                    <a:pt x="120" y="20"/>
                  </a:lnTo>
                  <a:lnTo>
                    <a:pt x="130" y="33"/>
                  </a:lnTo>
                  <a:lnTo>
                    <a:pt x="137" y="50"/>
                  </a:lnTo>
                  <a:lnTo>
                    <a:pt x="140" y="69"/>
                  </a:lnTo>
                  <a:lnTo>
                    <a:pt x="140" y="125"/>
                  </a:lnTo>
                  <a:lnTo>
                    <a:pt x="137" y="143"/>
                  </a:lnTo>
                  <a:lnTo>
                    <a:pt x="130" y="160"/>
                  </a:lnTo>
                  <a:lnTo>
                    <a:pt x="120" y="174"/>
                  </a:lnTo>
                  <a:lnTo>
                    <a:pt x="105" y="185"/>
                  </a:lnTo>
                  <a:lnTo>
                    <a:pt x="89" y="192"/>
                  </a:lnTo>
                  <a:lnTo>
                    <a:pt x="70" y="195"/>
                  </a:lnTo>
                  <a:lnTo>
                    <a:pt x="52" y="192"/>
                  </a:lnTo>
                  <a:lnTo>
                    <a:pt x="35" y="185"/>
                  </a:lnTo>
                  <a:lnTo>
                    <a:pt x="21" y="174"/>
                  </a:lnTo>
                  <a:lnTo>
                    <a:pt x="10" y="160"/>
                  </a:lnTo>
                  <a:lnTo>
                    <a:pt x="3" y="143"/>
                  </a:lnTo>
                  <a:lnTo>
                    <a:pt x="0" y="125"/>
                  </a:lnTo>
                  <a:lnTo>
                    <a:pt x="0" y="69"/>
                  </a:lnTo>
                  <a:lnTo>
                    <a:pt x="3" y="50"/>
                  </a:lnTo>
                  <a:lnTo>
                    <a:pt x="10" y="33"/>
                  </a:lnTo>
                  <a:lnTo>
                    <a:pt x="21" y="20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  <p:sp>
          <p:nvSpPr>
            <p:cNvPr id="15" name="Freeform 48"/>
            <p:cNvSpPr>
              <a:spLocks/>
            </p:cNvSpPr>
            <p:nvPr/>
          </p:nvSpPr>
          <p:spPr bwMode="auto">
            <a:xfrm>
              <a:off x="7669213" y="2289175"/>
              <a:ext cx="22225" cy="125413"/>
            </a:xfrm>
            <a:custGeom>
              <a:avLst/>
              <a:gdLst>
                <a:gd name="T0" fmla="*/ 70 w 140"/>
                <a:gd name="T1" fmla="*/ 0 h 795"/>
                <a:gd name="T2" fmla="*/ 89 w 140"/>
                <a:gd name="T3" fmla="*/ 2 h 795"/>
                <a:gd name="T4" fmla="*/ 105 w 140"/>
                <a:gd name="T5" fmla="*/ 10 h 795"/>
                <a:gd name="T6" fmla="*/ 120 w 140"/>
                <a:gd name="T7" fmla="*/ 20 h 795"/>
                <a:gd name="T8" fmla="*/ 130 w 140"/>
                <a:gd name="T9" fmla="*/ 35 h 795"/>
                <a:gd name="T10" fmla="*/ 137 w 140"/>
                <a:gd name="T11" fmla="*/ 51 h 795"/>
                <a:gd name="T12" fmla="*/ 140 w 140"/>
                <a:gd name="T13" fmla="*/ 70 h 795"/>
                <a:gd name="T14" fmla="*/ 140 w 140"/>
                <a:gd name="T15" fmla="*/ 726 h 795"/>
                <a:gd name="T16" fmla="*/ 137 w 140"/>
                <a:gd name="T17" fmla="*/ 744 h 795"/>
                <a:gd name="T18" fmla="*/ 130 w 140"/>
                <a:gd name="T19" fmla="*/ 761 h 795"/>
                <a:gd name="T20" fmla="*/ 120 w 140"/>
                <a:gd name="T21" fmla="*/ 775 h 795"/>
                <a:gd name="T22" fmla="*/ 105 w 140"/>
                <a:gd name="T23" fmla="*/ 786 h 795"/>
                <a:gd name="T24" fmla="*/ 89 w 140"/>
                <a:gd name="T25" fmla="*/ 793 h 795"/>
                <a:gd name="T26" fmla="*/ 70 w 140"/>
                <a:gd name="T27" fmla="*/ 795 h 795"/>
                <a:gd name="T28" fmla="*/ 52 w 140"/>
                <a:gd name="T29" fmla="*/ 793 h 795"/>
                <a:gd name="T30" fmla="*/ 35 w 140"/>
                <a:gd name="T31" fmla="*/ 786 h 795"/>
                <a:gd name="T32" fmla="*/ 21 w 140"/>
                <a:gd name="T33" fmla="*/ 775 h 795"/>
                <a:gd name="T34" fmla="*/ 10 w 140"/>
                <a:gd name="T35" fmla="*/ 761 h 795"/>
                <a:gd name="T36" fmla="*/ 3 w 140"/>
                <a:gd name="T37" fmla="*/ 744 h 795"/>
                <a:gd name="T38" fmla="*/ 0 w 140"/>
                <a:gd name="T39" fmla="*/ 726 h 795"/>
                <a:gd name="T40" fmla="*/ 0 w 140"/>
                <a:gd name="T41" fmla="*/ 70 h 795"/>
                <a:gd name="T42" fmla="*/ 3 w 140"/>
                <a:gd name="T43" fmla="*/ 51 h 795"/>
                <a:gd name="T44" fmla="*/ 10 w 140"/>
                <a:gd name="T45" fmla="*/ 35 h 795"/>
                <a:gd name="T46" fmla="*/ 21 w 140"/>
                <a:gd name="T47" fmla="*/ 20 h 795"/>
                <a:gd name="T48" fmla="*/ 35 w 140"/>
                <a:gd name="T49" fmla="*/ 10 h 795"/>
                <a:gd name="T50" fmla="*/ 52 w 140"/>
                <a:gd name="T51" fmla="*/ 2 h 795"/>
                <a:gd name="T52" fmla="*/ 70 w 140"/>
                <a:gd name="T53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795">
                  <a:moveTo>
                    <a:pt x="70" y="0"/>
                  </a:moveTo>
                  <a:lnTo>
                    <a:pt x="89" y="2"/>
                  </a:lnTo>
                  <a:lnTo>
                    <a:pt x="105" y="10"/>
                  </a:lnTo>
                  <a:lnTo>
                    <a:pt x="120" y="20"/>
                  </a:lnTo>
                  <a:lnTo>
                    <a:pt x="130" y="35"/>
                  </a:lnTo>
                  <a:lnTo>
                    <a:pt x="137" y="51"/>
                  </a:lnTo>
                  <a:lnTo>
                    <a:pt x="140" y="70"/>
                  </a:lnTo>
                  <a:lnTo>
                    <a:pt x="140" y="726"/>
                  </a:lnTo>
                  <a:lnTo>
                    <a:pt x="137" y="744"/>
                  </a:lnTo>
                  <a:lnTo>
                    <a:pt x="130" y="761"/>
                  </a:lnTo>
                  <a:lnTo>
                    <a:pt x="120" y="775"/>
                  </a:lnTo>
                  <a:lnTo>
                    <a:pt x="105" y="786"/>
                  </a:lnTo>
                  <a:lnTo>
                    <a:pt x="89" y="793"/>
                  </a:lnTo>
                  <a:lnTo>
                    <a:pt x="70" y="795"/>
                  </a:lnTo>
                  <a:lnTo>
                    <a:pt x="52" y="793"/>
                  </a:lnTo>
                  <a:lnTo>
                    <a:pt x="35" y="786"/>
                  </a:lnTo>
                  <a:lnTo>
                    <a:pt x="21" y="775"/>
                  </a:lnTo>
                  <a:lnTo>
                    <a:pt x="10" y="761"/>
                  </a:lnTo>
                  <a:lnTo>
                    <a:pt x="3" y="744"/>
                  </a:lnTo>
                  <a:lnTo>
                    <a:pt x="0" y="726"/>
                  </a:lnTo>
                  <a:lnTo>
                    <a:pt x="0" y="70"/>
                  </a:lnTo>
                  <a:lnTo>
                    <a:pt x="3" y="51"/>
                  </a:lnTo>
                  <a:lnTo>
                    <a:pt x="10" y="35"/>
                  </a:lnTo>
                  <a:lnTo>
                    <a:pt x="21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solidFill>
                  <a:srgbClr val="006666"/>
                </a:solidFill>
              </a:endParaRPr>
            </a:p>
          </p:txBody>
        </p:sp>
      </p:grpSp>
      <p:grpSp>
        <p:nvGrpSpPr>
          <p:cNvPr id="16" name="Group 156"/>
          <p:cNvGrpSpPr/>
          <p:nvPr/>
        </p:nvGrpSpPr>
        <p:grpSpPr>
          <a:xfrm>
            <a:off x="6443280" y="2717227"/>
            <a:ext cx="357187" cy="480938"/>
            <a:chOff x="5368925" y="1952625"/>
            <a:chExt cx="476250" cy="481013"/>
          </a:xfrm>
          <a:solidFill>
            <a:schemeClr val="accent2">
              <a:lumMod val="75000"/>
            </a:schemeClr>
          </a:solidFill>
        </p:grpSpPr>
        <p:sp>
          <p:nvSpPr>
            <p:cNvPr id="17" name="Freeform 64"/>
            <p:cNvSpPr>
              <a:spLocks noEditPoints="1"/>
            </p:cNvSpPr>
            <p:nvPr/>
          </p:nvSpPr>
          <p:spPr bwMode="auto">
            <a:xfrm>
              <a:off x="5368925" y="1952625"/>
              <a:ext cx="476250" cy="481013"/>
            </a:xfrm>
            <a:custGeom>
              <a:avLst/>
              <a:gdLst>
                <a:gd name="T0" fmla="*/ 163 w 3304"/>
                <a:gd name="T1" fmla="*/ 682 h 3331"/>
                <a:gd name="T2" fmla="*/ 133 w 3304"/>
                <a:gd name="T3" fmla="*/ 722 h 3331"/>
                <a:gd name="T4" fmla="*/ 133 w 3304"/>
                <a:gd name="T5" fmla="*/ 2961 h 3331"/>
                <a:gd name="T6" fmla="*/ 163 w 3304"/>
                <a:gd name="T7" fmla="*/ 3000 h 3331"/>
                <a:gd name="T8" fmla="*/ 3108 w 3304"/>
                <a:gd name="T9" fmla="*/ 3010 h 3331"/>
                <a:gd name="T10" fmla="*/ 3155 w 3304"/>
                <a:gd name="T11" fmla="*/ 2990 h 3331"/>
                <a:gd name="T12" fmla="*/ 3174 w 3304"/>
                <a:gd name="T13" fmla="*/ 2944 h 3331"/>
                <a:gd name="T14" fmla="*/ 3165 w 3304"/>
                <a:gd name="T15" fmla="*/ 706 h 3331"/>
                <a:gd name="T16" fmla="*/ 3126 w 3304"/>
                <a:gd name="T17" fmla="*/ 676 h 3331"/>
                <a:gd name="T18" fmla="*/ 1652 w 3304"/>
                <a:gd name="T19" fmla="*/ 317 h 3331"/>
                <a:gd name="T20" fmla="*/ 1535 w 3304"/>
                <a:gd name="T21" fmla="*/ 342 h 3331"/>
                <a:gd name="T22" fmla="*/ 1441 w 3304"/>
                <a:gd name="T23" fmla="*/ 407 h 3331"/>
                <a:gd name="T24" fmla="*/ 1380 w 3304"/>
                <a:gd name="T25" fmla="*/ 506 h 3331"/>
                <a:gd name="T26" fmla="*/ 1925 w 3304"/>
                <a:gd name="T27" fmla="*/ 506 h 3331"/>
                <a:gd name="T28" fmla="*/ 1863 w 3304"/>
                <a:gd name="T29" fmla="*/ 407 h 3331"/>
                <a:gd name="T30" fmla="*/ 1768 w 3304"/>
                <a:gd name="T31" fmla="*/ 342 h 3331"/>
                <a:gd name="T32" fmla="*/ 1652 w 3304"/>
                <a:gd name="T33" fmla="*/ 317 h 3331"/>
                <a:gd name="T34" fmla="*/ 1376 w 3304"/>
                <a:gd name="T35" fmla="*/ 291 h 3331"/>
                <a:gd name="T36" fmla="*/ 1502 w 3304"/>
                <a:gd name="T37" fmla="*/ 215 h 3331"/>
                <a:gd name="T38" fmla="*/ 1652 w 3304"/>
                <a:gd name="T39" fmla="*/ 186 h 3331"/>
                <a:gd name="T40" fmla="*/ 1802 w 3304"/>
                <a:gd name="T41" fmla="*/ 215 h 3331"/>
                <a:gd name="T42" fmla="*/ 1929 w 3304"/>
                <a:gd name="T43" fmla="*/ 291 h 3331"/>
                <a:gd name="T44" fmla="*/ 2880 w 3304"/>
                <a:gd name="T45" fmla="*/ 1 h 3331"/>
                <a:gd name="T46" fmla="*/ 2921 w 3304"/>
                <a:gd name="T47" fmla="*/ 29 h 3331"/>
                <a:gd name="T48" fmla="*/ 2930 w 3304"/>
                <a:gd name="T49" fmla="*/ 79 h 3331"/>
                <a:gd name="T50" fmla="*/ 2902 w 3304"/>
                <a:gd name="T51" fmla="*/ 120 h 3331"/>
                <a:gd name="T52" fmla="*/ 2035 w 3304"/>
                <a:gd name="T53" fmla="*/ 433 h 3331"/>
                <a:gd name="T54" fmla="*/ 2068 w 3304"/>
                <a:gd name="T55" fmla="*/ 543 h 3331"/>
                <a:gd name="T56" fmla="*/ 3176 w 3304"/>
                <a:gd name="T57" fmla="*/ 555 h 3331"/>
                <a:gd name="T58" fmla="*/ 3258 w 3304"/>
                <a:gd name="T59" fmla="*/ 613 h 3331"/>
                <a:gd name="T60" fmla="*/ 3301 w 3304"/>
                <a:gd name="T61" fmla="*/ 704 h 3331"/>
                <a:gd name="T62" fmla="*/ 3301 w 3304"/>
                <a:gd name="T63" fmla="*/ 2979 h 3331"/>
                <a:gd name="T64" fmla="*/ 3258 w 3304"/>
                <a:gd name="T65" fmla="*/ 3070 h 3331"/>
                <a:gd name="T66" fmla="*/ 3176 w 3304"/>
                <a:gd name="T67" fmla="*/ 3128 h 3331"/>
                <a:gd name="T68" fmla="*/ 3077 w 3304"/>
                <a:gd name="T69" fmla="*/ 3140 h 3331"/>
                <a:gd name="T70" fmla="*/ 3068 w 3304"/>
                <a:gd name="T71" fmla="*/ 3298 h 3331"/>
                <a:gd name="T72" fmla="*/ 3029 w 3304"/>
                <a:gd name="T73" fmla="*/ 3329 h 3331"/>
                <a:gd name="T74" fmla="*/ 2979 w 3304"/>
                <a:gd name="T75" fmla="*/ 3323 h 3331"/>
                <a:gd name="T76" fmla="*/ 2949 w 3304"/>
                <a:gd name="T77" fmla="*/ 3283 h 3331"/>
                <a:gd name="T78" fmla="*/ 358 w 3304"/>
                <a:gd name="T79" fmla="*/ 3140 h 3331"/>
                <a:gd name="T80" fmla="*/ 349 w 3304"/>
                <a:gd name="T81" fmla="*/ 3298 h 3331"/>
                <a:gd name="T82" fmla="*/ 310 w 3304"/>
                <a:gd name="T83" fmla="*/ 3329 h 3331"/>
                <a:gd name="T84" fmla="*/ 259 w 3304"/>
                <a:gd name="T85" fmla="*/ 3323 h 3331"/>
                <a:gd name="T86" fmla="*/ 230 w 3304"/>
                <a:gd name="T87" fmla="*/ 3283 h 3331"/>
                <a:gd name="T88" fmla="*/ 197 w 3304"/>
                <a:gd name="T89" fmla="*/ 3140 h 3331"/>
                <a:gd name="T90" fmla="*/ 97 w 3304"/>
                <a:gd name="T91" fmla="*/ 3113 h 3331"/>
                <a:gd name="T92" fmla="*/ 27 w 3304"/>
                <a:gd name="T93" fmla="*/ 3043 h 3331"/>
                <a:gd name="T94" fmla="*/ 0 w 3304"/>
                <a:gd name="T95" fmla="*/ 2944 h 3331"/>
                <a:gd name="T96" fmla="*/ 12 w 3304"/>
                <a:gd name="T97" fmla="*/ 671 h 3331"/>
                <a:gd name="T98" fmla="*/ 70 w 3304"/>
                <a:gd name="T99" fmla="*/ 589 h 3331"/>
                <a:gd name="T100" fmla="*/ 161 w 3304"/>
                <a:gd name="T101" fmla="*/ 546 h 3331"/>
                <a:gd name="T102" fmla="*/ 1244 w 3304"/>
                <a:gd name="T103" fmla="*/ 505 h 3331"/>
                <a:gd name="T104" fmla="*/ 1287 w 3304"/>
                <a:gd name="T105" fmla="*/ 399 h 3331"/>
                <a:gd name="T106" fmla="*/ 390 w 3304"/>
                <a:gd name="T107" fmla="*/ 108 h 3331"/>
                <a:gd name="T108" fmla="*/ 373 w 3304"/>
                <a:gd name="T109" fmla="*/ 63 h 3331"/>
                <a:gd name="T110" fmla="*/ 394 w 3304"/>
                <a:gd name="T111" fmla="*/ 16 h 3331"/>
                <a:gd name="T112" fmla="*/ 441 w 3304"/>
                <a:gd name="T113" fmla="*/ 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4" h="3331">
                  <a:moveTo>
                    <a:pt x="197" y="673"/>
                  </a:moveTo>
                  <a:lnTo>
                    <a:pt x="178" y="676"/>
                  </a:lnTo>
                  <a:lnTo>
                    <a:pt x="163" y="682"/>
                  </a:lnTo>
                  <a:lnTo>
                    <a:pt x="150" y="692"/>
                  </a:lnTo>
                  <a:lnTo>
                    <a:pt x="140" y="706"/>
                  </a:lnTo>
                  <a:lnTo>
                    <a:pt x="133" y="722"/>
                  </a:lnTo>
                  <a:lnTo>
                    <a:pt x="131" y="739"/>
                  </a:lnTo>
                  <a:lnTo>
                    <a:pt x="131" y="2944"/>
                  </a:lnTo>
                  <a:lnTo>
                    <a:pt x="133" y="2961"/>
                  </a:lnTo>
                  <a:lnTo>
                    <a:pt x="140" y="2977"/>
                  </a:lnTo>
                  <a:lnTo>
                    <a:pt x="150" y="2990"/>
                  </a:lnTo>
                  <a:lnTo>
                    <a:pt x="163" y="3000"/>
                  </a:lnTo>
                  <a:lnTo>
                    <a:pt x="178" y="3008"/>
                  </a:lnTo>
                  <a:lnTo>
                    <a:pt x="197" y="3010"/>
                  </a:lnTo>
                  <a:lnTo>
                    <a:pt x="3108" y="3010"/>
                  </a:lnTo>
                  <a:lnTo>
                    <a:pt x="3126" y="3008"/>
                  </a:lnTo>
                  <a:lnTo>
                    <a:pt x="3142" y="3000"/>
                  </a:lnTo>
                  <a:lnTo>
                    <a:pt x="3155" y="2990"/>
                  </a:lnTo>
                  <a:lnTo>
                    <a:pt x="3165" y="2977"/>
                  </a:lnTo>
                  <a:lnTo>
                    <a:pt x="3172" y="2961"/>
                  </a:lnTo>
                  <a:lnTo>
                    <a:pt x="3174" y="2944"/>
                  </a:lnTo>
                  <a:lnTo>
                    <a:pt x="3174" y="739"/>
                  </a:lnTo>
                  <a:lnTo>
                    <a:pt x="3172" y="722"/>
                  </a:lnTo>
                  <a:lnTo>
                    <a:pt x="3165" y="706"/>
                  </a:lnTo>
                  <a:lnTo>
                    <a:pt x="3155" y="692"/>
                  </a:lnTo>
                  <a:lnTo>
                    <a:pt x="3142" y="682"/>
                  </a:lnTo>
                  <a:lnTo>
                    <a:pt x="3126" y="676"/>
                  </a:lnTo>
                  <a:lnTo>
                    <a:pt x="3108" y="673"/>
                  </a:lnTo>
                  <a:lnTo>
                    <a:pt x="197" y="673"/>
                  </a:lnTo>
                  <a:close/>
                  <a:moveTo>
                    <a:pt x="1652" y="317"/>
                  </a:moveTo>
                  <a:lnTo>
                    <a:pt x="1611" y="320"/>
                  </a:lnTo>
                  <a:lnTo>
                    <a:pt x="1573" y="328"/>
                  </a:lnTo>
                  <a:lnTo>
                    <a:pt x="1535" y="342"/>
                  </a:lnTo>
                  <a:lnTo>
                    <a:pt x="1501" y="360"/>
                  </a:lnTo>
                  <a:lnTo>
                    <a:pt x="1470" y="382"/>
                  </a:lnTo>
                  <a:lnTo>
                    <a:pt x="1441" y="407"/>
                  </a:lnTo>
                  <a:lnTo>
                    <a:pt x="1417" y="437"/>
                  </a:lnTo>
                  <a:lnTo>
                    <a:pt x="1397" y="470"/>
                  </a:lnTo>
                  <a:lnTo>
                    <a:pt x="1380" y="506"/>
                  </a:lnTo>
                  <a:lnTo>
                    <a:pt x="1368" y="543"/>
                  </a:lnTo>
                  <a:lnTo>
                    <a:pt x="1936" y="543"/>
                  </a:lnTo>
                  <a:lnTo>
                    <a:pt x="1925" y="506"/>
                  </a:lnTo>
                  <a:lnTo>
                    <a:pt x="1908" y="470"/>
                  </a:lnTo>
                  <a:lnTo>
                    <a:pt x="1887" y="437"/>
                  </a:lnTo>
                  <a:lnTo>
                    <a:pt x="1863" y="407"/>
                  </a:lnTo>
                  <a:lnTo>
                    <a:pt x="1834" y="382"/>
                  </a:lnTo>
                  <a:lnTo>
                    <a:pt x="1803" y="360"/>
                  </a:lnTo>
                  <a:lnTo>
                    <a:pt x="1768" y="342"/>
                  </a:lnTo>
                  <a:lnTo>
                    <a:pt x="1732" y="328"/>
                  </a:lnTo>
                  <a:lnTo>
                    <a:pt x="1692" y="320"/>
                  </a:lnTo>
                  <a:lnTo>
                    <a:pt x="1652" y="317"/>
                  </a:lnTo>
                  <a:close/>
                  <a:moveTo>
                    <a:pt x="441" y="0"/>
                  </a:moveTo>
                  <a:lnTo>
                    <a:pt x="458" y="3"/>
                  </a:lnTo>
                  <a:lnTo>
                    <a:pt x="1376" y="291"/>
                  </a:lnTo>
                  <a:lnTo>
                    <a:pt x="1415" y="260"/>
                  </a:lnTo>
                  <a:lnTo>
                    <a:pt x="1457" y="235"/>
                  </a:lnTo>
                  <a:lnTo>
                    <a:pt x="1502" y="215"/>
                  </a:lnTo>
                  <a:lnTo>
                    <a:pt x="1551" y="200"/>
                  </a:lnTo>
                  <a:lnTo>
                    <a:pt x="1600" y="191"/>
                  </a:lnTo>
                  <a:lnTo>
                    <a:pt x="1652" y="186"/>
                  </a:lnTo>
                  <a:lnTo>
                    <a:pt x="1704" y="191"/>
                  </a:lnTo>
                  <a:lnTo>
                    <a:pt x="1754" y="200"/>
                  </a:lnTo>
                  <a:lnTo>
                    <a:pt x="1802" y="215"/>
                  </a:lnTo>
                  <a:lnTo>
                    <a:pt x="1848" y="235"/>
                  </a:lnTo>
                  <a:lnTo>
                    <a:pt x="1889" y="260"/>
                  </a:lnTo>
                  <a:lnTo>
                    <a:pt x="1929" y="291"/>
                  </a:lnTo>
                  <a:lnTo>
                    <a:pt x="2847" y="3"/>
                  </a:lnTo>
                  <a:lnTo>
                    <a:pt x="2864" y="0"/>
                  </a:lnTo>
                  <a:lnTo>
                    <a:pt x="2880" y="1"/>
                  </a:lnTo>
                  <a:lnTo>
                    <a:pt x="2896" y="7"/>
                  </a:lnTo>
                  <a:lnTo>
                    <a:pt x="2910" y="16"/>
                  </a:lnTo>
                  <a:lnTo>
                    <a:pt x="2921" y="29"/>
                  </a:lnTo>
                  <a:lnTo>
                    <a:pt x="2928" y="46"/>
                  </a:lnTo>
                  <a:lnTo>
                    <a:pt x="2931" y="63"/>
                  </a:lnTo>
                  <a:lnTo>
                    <a:pt x="2930" y="79"/>
                  </a:lnTo>
                  <a:lnTo>
                    <a:pt x="2924" y="95"/>
                  </a:lnTo>
                  <a:lnTo>
                    <a:pt x="2915" y="108"/>
                  </a:lnTo>
                  <a:lnTo>
                    <a:pt x="2902" y="120"/>
                  </a:lnTo>
                  <a:lnTo>
                    <a:pt x="2885" y="127"/>
                  </a:lnTo>
                  <a:lnTo>
                    <a:pt x="2018" y="399"/>
                  </a:lnTo>
                  <a:lnTo>
                    <a:pt x="2035" y="433"/>
                  </a:lnTo>
                  <a:lnTo>
                    <a:pt x="2049" y="468"/>
                  </a:lnTo>
                  <a:lnTo>
                    <a:pt x="2060" y="505"/>
                  </a:lnTo>
                  <a:lnTo>
                    <a:pt x="2068" y="543"/>
                  </a:lnTo>
                  <a:lnTo>
                    <a:pt x="3108" y="543"/>
                  </a:lnTo>
                  <a:lnTo>
                    <a:pt x="3144" y="546"/>
                  </a:lnTo>
                  <a:lnTo>
                    <a:pt x="3176" y="555"/>
                  </a:lnTo>
                  <a:lnTo>
                    <a:pt x="3208" y="570"/>
                  </a:lnTo>
                  <a:lnTo>
                    <a:pt x="3235" y="589"/>
                  </a:lnTo>
                  <a:lnTo>
                    <a:pt x="3258" y="613"/>
                  </a:lnTo>
                  <a:lnTo>
                    <a:pt x="3278" y="640"/>
                  </a:lnTo>
                  <a:lnTo>
                    <a:pt x="3292" y="671"/>
                  </a:lnTo>
                  <a:lnTo>
                    <a:pt x="3301" y="704"/>
                  </a:lnTo>
                  <a:lnTo>
                    <a:pt x="3304" y="739"/>
                  </a:lnTo>
                  <a:lnTo>
                    <a:pt x="3304" y="2944"/>
                  </a:lnTo>
                  <a:lnTo>
                    <a:pt x="3301" y="2979"/>
                  </a:lnTo>
                  <a:lnTo>
                    <a:pt x="3292" y="3013"/>
                  </a:lnTo>
                  <a:lnTo>
                    <a:pt x="3278" y="3043"/>
                  </a:lnTo>
                  <a:lnTo>
                    <a:pt x="3258" y="3070"/>
                  </a:lnTo>
                  <a:lnTo>
                    <a:pt x="3235" y="3094"/>
                  </a:lnTo>
                  <a:lnTo>
                    <a:pt x="3208" y="3113"/>
                  </a:lnTo>
                  <a:lnTo>
                    <a:pt x="3176" y="3128"/>
                  </a:lnTo>
                  <a:lnTo>
                    <a:pt x="3144" y="3137"/>
                  </a:lnTo>
                  <a:lnTo>
                    <a:pt x="3108" y="3140"/>
                  </a:lnTo>
                  <a:lnTo>
                    <a:pt x="3077" y="3140"/>
                  </a:lnTo>
                  <a:lnTo>
                    <a:pt x="3077" y="3266"/>
                  </a:lnTo>
                  <a:lnTo>
                    <a:pt x="3075" y="3283"/>
                  </a:lnTo>
                  <a:lnTo>
                    <a:pt x="3068" y="3298"/>
                  </a:lnTo>
                  <a:lnTo>
                    <a:pt x="3058" y="3312"/>
                  </a:lnTo>
                  <a:lnTo>
                    <a:pt x="3044" y="3323"/>
                  </a:lnTo>
                  <a:lnTo>
                    <a:pt x="3029" y="3329"/>
                  </a:lnTo>
                  <a:lnTo>
                    <a:pt x="3012" y="3331"/>
                  </a:lnTo>
                  <a:lnTo>
                    <a:pt x="2995" y="3329"/>
                  </a:lnTo>
                  <a:lnTo>
                    <a:pt x="2979" y="3323"/>
                  </a:lnTo>
                  <a:lnTo>
                    <a:pt x="2965" y="3312"/>
                  </a:lnTo>
                  <a:lnTo>
                    <a:pt x="2955" y="3298"/>
                  </a:lnTo>
                  <a:lnTo>
                    <a:pt x="2949" y="3283"/>
                  </a:lnTo>
                  <a:lnTo>
                    <a:pt x="2946" y="3266"/>
                  </a:lnTo>
                  <a:lnTo>
                    <a:pt x="2946" y="3140"/>
                  </a:lnTo>
                  <a:lnTo>
                    <a:pt x="358" y="3140"/>
                  </a:lnTo>
                  <a:lnTo>
                    <a:pt x="358" y="3266"/>
                  </a:lnTo>
                  <a:lnTo>
                    <a:pt x="356" y="3283"/>
                  </a:lnTo>
                  <a:lnTo>
                    <a:pt x="349" y="3298"/>
                  </a:lnTo>
                  <a:lnTo>
                    <a:pt x="338" y="3312"/>
                  </a:lnTo>
                  <a:lnTo>
                    <a:pt x="325" y="3323"/>
                  </a:lnTo>
                  <a:lnTo>
                    <a:pt x="310" y="3329"/>
                  </a:lnTo>
                  <a:lnTo>
                    <a:pt x="293" y="3331"/>
                  </a:lnTo>
                  <a:lnTo>
                    <a:pt x="276" y="3329"/>
                  </a:lnTo>
                  <a:lnTo>
                    <a:pt x="259" y="3323"/>
                  </a:lnTo>
                  <a:lnTo>
                    <a:pt x="246" y="3312"/>
                  </a:lnTo>
                  <a:lnTo>
                    <a:pt x="236" y="3298"/>
                  </a:lnTo>
                  <a:lnTo>
                    <a:pt x="230" y="3283"/>
                  </a:lnTo>
                  <a:lnTo>
                    <a:pt x="228" y="3266"/>
                  </a:lnTo>
                  <a:lnTo>
                    <a:pt x="228" y="3140"/>
                  </a:lnTo>
                  <a:lnTo>
                    <a:pt x="197" y="3140"/>
                  </a:lnTo>
                  <a:lnTo>
                    <a:pt x="161" y="3137"/>
                  </a:lnTo>
                  <a:lnTo>
                    <a:pt x="128" y="3128"/>
                  </a:lnTo>
                  <a:lnTo>
                    <a:pt x="97" y="3113"/>
                  </a:lnTo>
                  <a:lnTo>
                    <a:pt x="70" y="3094"/>
                  </a:lnTo>
                  <a:lnTo>
                    <a:pt x="47" y="3070"/>
                  </a:lnTo>
                  <a:lnTo>
                    <a:pt x="27" y="3043"/>
                  </a:lnTo>
                  <a:lnTo>
                    <a:pt x="12" y="3013"/>
                  </a:lnTo>
                  <a:lnTo>
                    <a:pt x="3" y="2979"/>
                  </a:lnTo>
                  <a:lnTo>
                    <a:pt x="0" y="2944"/>
                  </a:lnTo>
                  <a:lnTo>
                    <a:pt x="0" y="739"/>
                  </a:lnTo>
                  <a:lnTo>
                    <a:pt x="3" y="704"/>
                  </a:lnTo>
                  <a:lnTo>
                    <a:pt x="12" y="671"/>
                  </a:lnTo>
                  <a:lnTo>
                    <a:pt x="27" y="640"/>
                  </a:lnTo>
                  <a:lnTo>
                    <a:pt x="47" y="613"/>
                  </a:lnTo>
                  <a:lnTo>
                    <a:pt x="70" y="589"/>
                  </a:lnTo>
                  <a:lnTo>
                    <a:pt x="97" y="570"/>
                  </a:lnTo>
                  <a:lnTo>
                    <a:pt x="128" y="555"/>
                  </a:lnTo>
                  <a:lnTo>
                    <a:pt x="161" y="546"/>
                  </a:lnTo>
                  <a:lnTo>
                    <a:pt x="197" y="543"/>
                  </a:lnTo>
                  <a:lnTo>
                    <a:pt x="1235" y="543"/>
                  </a:lnTo>
                  <a:lnTo>
                    <a:pt x="1244" y="505"/>
                  </a:lnTo>
                  <a:lnTo>
                    <a:pt x="1255" y="468"/>
                  </a:lnTo>
                  <a:lnTo>
                    <a:pt x="1269" y="433"/>
                  </a:lnTo>
                  <a:lnTo>
                    <a:pt x="1287" y="399"/>
                  </a:lnTo>
                  <a:lnTo>
                    <a:pt x="419" y="127"/>
                  </a:lnTo>
                  <a:lnTo>
                    <a:pt x="403" y="120"/>
                  </a:lnTo>
                  <a:lnTo>
                    <a:pt x="390" y="108"/>
                  </a:lnTo>
                  <a:lnTo>
                    <a:pt x="380" y="95"/>
                  </a:lnTo>
                  <a:lnTo>
                    <a:pt x="375" y="79"/>
                  </a:lnTo>
                  <a:lnTo>
                    <a:pt x="373" y="63"/>
                  </a:lnTo>
                  <a:lnTo>
                    <a:pt x="376" y="46"/>
                  </a:lnTo>
                  <a:lnTo>
                    <a:pt x="383" y="29"/>
                  </a:lnTo>
                  <a:lnTo>
                    <a:pt x="394" y="16"/>
                  </a:lnTo>
                  <a:lnTo>
                    <a:pt x="408" y="7"/>
                  </a:lnTo>
                  <a:lnTo>
                    <a:pt x="424" y="1"/>
                  </a:lnTo>
                  <a:lnTo>
                    <a:pt x="441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  <p:sp>
          <p:nvSpPr>
            <p:cNvPr id="18" name="Freeform 65"/>
            <p:cNvSpPr>
              <a:spLocks noEditPoints="1"/>
            </p:cNvSpPr>
            <p:nvPr/>
          </p:nvSpPr>
          <p:spPr bwMode="auto">
            <a:xfrm>
              <a:off x="5400675" y="2066925"/>
              <a:ext cx="412750" cy="293688"/>
            </a:xfrm>
            <a:custGeom>
              <a:avLst/>
              <a:gdLst>
                <a:gd name="T0" fmla="*/ 1119 w 2852"/>
                <a:gd name="T1" fmla="*/ 133 h 2038"/>
                <a:gd name="T2" fmla="*/ 505 w 2852"/>
                <a:gd name="T3" fmla="*/ 159 h 2038"/>
                <a:gd name="T4" fmla="*/ 171 w 2852"/>
                <a:gd name="T5" fmla="*/ 366 h 2038"/>
                <a:gd name="T6" fmla="*/ 138 w 2852"/>
                <a:gd name="T7" fmla="*/ 739 h 2038"/>
                <a:gd name="T8" fmla="*/ 132 w 2852"/>
                <a:gd name="T9" fmla="*/ 1112 h 2038"/>
                <a:gd name="T10" fmla="*/ 152 w 2852"/>
                <a:gd name="T11" fmla="*/ 1486 h 2038"/>
                <a:gd name="T12" fmla="*/ 199 w 2852"/>
                <a:gd name="T13" fmla="*/ 1858 h 2038"/>
                <a:gd name="T14" fmla="*/ 811 w 2852"/>
                <a:gd name="T15" fmla="*/ 1895 h 2038"/>
                <a:gd name="T16" fmla="*/ 1426 w 2852"/>
                <a:gd name="T17" fmla="*/ 1908 h 2038"/>
                <a:gd name="T18" fmla="*/ 2041 w 2852"/>
                <a:gd name="T19" fmla="*/ 1895 h 2038"/>
                <a:gd name="T20" fmla="*/ 2654 w 2852"/>
                <a:gd name="T21" fmla="*/ 1858 h 2038"/>
                <a:gd name="T22" fmla="*/ 2701 w 2852"/>
                <a:gd name="T23" fmla="*/ 1486 h 2038"/>
                <a:gd name="T24" fmla="*/ 2721 w 2852"/>
                <a:gd name="T25" fmla="*/ 1112 h 2038"/>
                <a:gd name="T26" fmla="*/ 2714 w 2852"/>
                <a:gd name="T27" fmla="*/ 739 h 2038"/>
                <a:gd name="T28" fmla="*/ 2681 w 2852"/>
                <a:gd name="T29" fmla="*/ 366 h 2038"/>
                <a:gd name="T30" fmla="*/ 2348 w 2852"/>
                <a:gd name="T31" fmla="*/ 159 h 2038"/>
                <a:gd name="T32" fmla="*/ 1734 w 2852"/>
                <a:gd name="T33" fmla="*/ 133 h 2038"/>
                <a:gd name="T34" fmla="*/ 1426 w 2852"/>
                <a:gd name="T35" fmla="*/ 0 h 2038"/>
                <a:gd name="T36" fmla="*/ 2072 w 2852"/>
                <a:gd name="T37" fmla="*/ 14 h 2038"/>
                <a:gd name="T38" fmla="*/ 2715 w 2852"/>
                <a:gd name="T39" fmla="*/ 54 h 2038"/>
                <a:gd name="T40" fmla="*/ 2748 w 2852"/>
                <a:gd name="T41" fmla="*/ 66 h 2038"/>
                <a:gd name="T42" fmla="*/ 2769 w 2852"/>
                <a:gd name="T43" fmla="*/ 92 h 2038"/>
                <a:gd name="T44" fmla="*/ 2802 w 2852"/>
                <a:gd name="T45" fmla="*/ 290 h 2038"/>
                <a:gd name="T46" fmla="*/ 2840 w 2852"/>
                <a:gd name="T47" fmla="*/ 654 h 2038"/>
                <a:gd name="T48" fmla="*/ 2852 w 2852"/>
                <a:gd name="T49" fmla="*/ 1019 h 2038"/>
                <a:gd name="T50" fmla="*/ 2840 w 2852"/>
                <a:gd name="T51" fmla="*/ 1385 h 2038"/>
                <a:gd name="T52" fmla="*/ 2802 w 2852"/>
                <a:gd name="T53" fmla="*/ 1748 h 2038"/>
                <a:gd name="T54" fmla="*/ 2769 w 2852"/>
                <a:gd name="T55" fmla="*/ 1947 h 2038"/>
                <a:gd name="T56" fmla="*/ 2748 w 2852"/>
                <a:gd name="T57" fmla="*/ 1972 h 2038"/>
                <a:gd name="T58" fmla="*/ 2715 w 2852"/>
                <a:gd name="T59" fmla="*/ 1984 h 2038"/>
                <a:gd name="T60" fmla="*/ 2072 w 2852"/>
                <a:gd name="T61" fmla="*/ 2024 h 2038"/>
                <a:gd name="T62" fmla="*/ 1426 w 2852"/>
                <a:gd name="T63" fmla="*/ 2038 h 2038"/>
                <a:gd name="T64" fmla="*/ 780 w 2852"/>
                <a:gd name="T65" fmla="*/ 2024 h 2038"/>
                <a:gd name="T66" fmla="*/ 137 w 2852"/>
                <a:gd name="T67" fmla="*/ 1984 h 2038"/>
                <a:gd name="T68" fmla="*/ 104 w 2852"/>
                <a:gd name="T69" fmla="*/ 1972 h 2038"/>
                <a:gd name="T70" fmla="*/ 83 w 2852"/>
                <a:gd name="T71" fmla="*/ 1947 h 2038"/>
                <a:gd name="T72" fmla="*/ 50 w 2852"/>
                <a:gd name="T73" fmla="*/ 1748 h 2038"/>
                <a:gd name="T74" fmla="*/ 13 w 2852"/>
                <a:gd name="T75" fmla="*/ 1385 h 2038"/>
                <a:gd name="T76" fmla="*/ 0 w 2852"/>
                <a:gd name="T77" fmla="*/ 1019 h 2038"/>
                <a:gd name="T78" fmla="*/ 13 w 2852"/>
                <a:gd name="T79" fmla="*/ 654 h 2038"/>
                <a:gd name="T80" fmla="*/ 50 w 2852"/>
                <a:gd name="T81" fmla="*/ 290 h 2038"/>
                <a:gd name="T82" fmla="*/ 83 w 2852"/>
                <a:gd name="T83" fmla="*/ 92 h 2038"/>
                <a:gd name="T84" fmla="*/ 104 w 2852"/>
                <a:gd name="T85" fmla="*/ 66 h 2038"/>
                <a:gd name="T86" fmla="*/ 137 w 2852"/>
                <a:gd name="T87" fmla="*/ 54 h 2038"/>
                <a:gd name="T88" fmla="*/ 780 w 2852"/>
                <a:gd name="T89" fmla="*/ 14 h 2038"/>
                <a:gd name="T90" fmla="*/ 1426 w 2852"/>
                <a:gd name="T91" fmla="*/ 0 h 2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52" h="2038">
                  <a:moveTo>
                    <a:pt x="1426" y="130"/>
                  </a:moveTo>
                  <a:lnTo>
                    <a:pt x="1119" y="133"/>
                  </a:lnTo>
                  <a:lnTo>
                    <a:pt x="811" y="143"/>
                  </a:lnTo>
                  <a:lnTo>
                    <a:pt x="505" y="159"/>
                  </a:lnTo>
                  <a:lnTo>
                    <a:pt x="199" y="180"/>
                  </a:lnTo>
                  <a:lnTo>
                    <a:pt x="171" y="366"/>
                  </a:lnTo>
                  <a:lnTo>
                    <a:pt x="152" y="553"/>
                  </a:lnTo>
                  <a:lnTo>
                    <a:pt x="138" y="739"/>
                  </a:lnTo>
                  <a:lnTo>
                    <a:pt x="132" y="926"/>
                  </a:lnTo>
                  <a:lnTo>
                    <a:pt x="132" y="1112"/>
                  </a:lnTo>
                  <a:lnTo>
                    <a:pt x="138" y="1300"/>
                  </a:lnTo>
                  <a:lnTo>
                    <a:pt x="152" y="1486"/>
                  </a:lnTo>
                  <a:lnTo>
                    <a:pt x="171" y="1672"/>
                  </a:lnTo>
                  <a:lnTo>
                    <a:pt x="199" y="1858"/>
                  </a:lnTo>
                  <a:lnTo>
                    <a:pt x="505" y="1880"/>
                  </a:lnTo>
                  <a:lnTo>
                    <a:pt x="811" y="1895"/>
                  </a:lnTo>
                  <a:lnTo>
                    <a:pt x="1119" y="1904"/>
                  </a:lnTo>
                  <a:lnTo>
                    <a:pt x="1426" y="1908"/>
                  </a:lnTo>
                  <a:lnTo>
                    <a:pt x="1734" y="1904"/>
                  </a:lnTo>
                  <a:lnTo>
                    <a:pt x="2041" y="1895"/>
                  </a:lnTo>
                  <a:lnTo>
                    <a:pt x="2348" y="1880"/>
                  </a:lnTo>
                  <a:lnTo>
                    <a:pt x="2654" y="1858"/>
                  </a:lnTo>
                  <a:lnTo>
                    <a:pt x="2681" y="1672"/>
                  </a:lnTo>
                  <a:lnTo>
                    <a:pt x="2701" y="1486"/>
                  </a:lnTo>
                  <a:lnTo>
                    <a:pt x="2714" y="1300"/>
                  </a:lnTo>
                  <a:lnTo>
                    <a:pt x="2721" y="1112"/>
                  </a:lnTo>
                  <a:lnTo>
                    <a:pt x="2721" y="926"/>
                  </a:lnTo>
                  <a:lnTo>
                    <a:pt x="2714" y="739"/>
                  </a:lnTo>
                  <a:lnTo>
                    <a:pt x="2701" y="553"/>
                  </a:lnTo>
                  <a:lnTo>
                    <a:pt x="2681" y="366"/>
                  </a:lnTo>
                  <a:lnTo>
                    <a:pt x="2654" y="180"/>
                  </a:lnTo>
                  <a:lnTo>
                    <a:pt x="2348" y="159"/>
                  </a:lnTo>
                  <a:lnTo>
                    <a:pt x="2041" y="143"/>
                  </a:lnTo>
                  <a:lnTo>
                    <a:pt x="1734" y="133"/>
                  </a:lnTo>
                  <a:lnTo>
                    <a:pt x="1426" y="130"/>
                  </a:lnTo>
                  <a:close/>
                  <a:moveTo>
                    <a:pt x="1426" y="0"/>
                  </a:moveTo>
                  <a:lnTo>
                    <a:pt x="1749" y="3"/>
                  </a:lnTo>
                  <a:lnTo>
                    <a:pt x="2072" y="14"/>
                  </a:lnTo>
                  <a:lnTo>
                    <a:pt x="2394" y="31"/>
                  </a:lnTo>
                  <a:lnTo>
                    <a:pt x="2715" y="54"/>
                  </a:lnTo>
                  <a:lnTo>
                    <a:pt x="2732" y="58"/>
                  </a:lnTo>
                  <a:lnTo>
                    <a:pt x="2748" y="66"/>
                  </a:lnTo>
                  <a:lnTo>
                    <a:pt x="2760" y="77"/>
                  </a:lnTo>
                  <a:lnTo>
                    <a:pt x="2769" y="92"/>
                  </a:lnTo>
                  <a:lnTo>
                    <a:pt x="2774" y="108"/>
                  </a:lnTo>
                  <a:lnTo>
                    <a:pt x="2802" y="290"/>
                  </a:lnTo>
                  <a:lnTo>
                    <a:pt x="2824" y="472"/>
                  </a:lnTo>
                  <a:lnTo>
                    <a:pt x="2840" y="654"/>
                  </a:lnTo>
                  <a:lnTo>
                    <a:pt x="2849" y="836"/>
                  </a:lnTo>
                  <a:lnTo>
                    <a:pt x="2852" y="1019"/>
                  </a:lnTo>
                  <a:lnTo>
                    <a:pt x="2849" y="1201"/>
                  </a:lnTo>
                  <a:lnTo>
                    <a:pt x="2840" y="1385"/>
                  </a:lnTo>
                  <a:lnTo>
                    <a:pt x="2824" y="1566"/>
                  </a:lnTo>
                  <a:lnTo>
                    <a:pt x="2802" y="1748"/>
                  </a:lnTo>
                  <a:lnTo>
                    <a:pt x="2774" y="1930"/>
                  </a:lnTo>
                  <a:lnTo>
                    <a:pt x="2769" y="1947"/>
                  </a:lnTo>
                  <a:lnTo>
                    <a:pt x="2760" y="1961"/>
                  </a:lnTo>
                  <a:lnTo>
                    <a:pt x="2748" y="1972"/>
                  </a:lnTo>
                  <a:lnTo>
                    <a:pt x="2732" y="1980"/>
                  </a:lnTo>
                  <a:lnTo>
                    <a:pt x="2715" y="1984"/>
                  </a:lnTo>
                  <a:lnTo>
                    <a:pt x="2394" y="2008"/>
                  </a:lnTo>
                  <a:lnTo>
                    <a:pt x="2072" y="2024"/>
                  </a:lnTo>
                  <a:lnTo>
                    <a:pt x="1749" y="2034"/>
                  </a:lnTo>
                  <a:lnTo>
                    <a:pt x="1426" y="2038"/>
                  </a:lnTo>
                  <a:lnTo>
                    <a:pt x="1103" y="2034"/>
                  </a:lnTo>
                  <a:lnTo>
                    <a:pt x="780" y="2024"/>
                  </a:lnTo>
                  <a:lnTo>
                    <a:pt x="458" y="2008"/>
                  </a:lnTo>
                  <a:lnTo>
                    <a:pt x="137" y="1984"/>
                  </a:lnTo>
                  <a:lnTo>
                    <a:pt x="120" y="1980"/>
                  </a:lnTo>
                  <a:lnTo>
                    <a:pt x="104" y="1972"/>
                  </a:lnTo>
                  <a:lnTo>
                    <a:pt x="92" y="1961"/>
                  </a:lnTo>
                  <a:lnTo>
                    <a:pt x="83" y="1947"/>
                  </a:lnTo>
                  <a:lnTo>
                    <a:pt x="78" y="1930"/>
                  </a:lnTo>
                  <a:lnTo>
                    <a:pt x="50" y="1748"/>
                  </a:lnTo>
                  <a:lnTo>
                    <a:pt x="28" y="1566"/>
                  </a:lnTo>
                  <a:lnTo>
                    <a:pt x="13" y="1385"/>
                  </a:lnTo>
                  <a:lnTo>
                    <a:pt x="4" y="1201"/>
                  </a:lnTo>
                  <a:lnTo>
                    <a:pt x="0" y="1019"/>
                  </a:lnTo>
                  <a:lnTo>
                    <a:pt x="4" y="836"/>
                  </a:lnTo>
                  <a:lnTo>
                    <a:pt x="13" y="654"/>
                  </a:lnTo>
                  <a:lnTo>
                    <a:pt x="28" y="472"/>
                  </a:lnTo>
                  <a:lnTo>
                    <a:pt x="50" y="290"/>
                  </a:lnTo>
                  <a:lnTo>
                    <a:pt x="78" y="108"/>
                  </a:lnTo>
                  <a:lnTo>
                    <a:pt x="83" y="92"/>
                  </a:lnTo>
                  <a:lnTo>
                    <a:pt x="92" y="77"/>
                  </a:lnTo>
                  <a:lnTo>
                    <a:pt x="104" y="66"/>
                  </a:lnTo>
                  <a:lnTo>
                    <a:pt x="120" y="58"/>
                  </a:lnTo>
                  <a:lnTo>
                    <a:pt x="137" y="54"/>
                  </a:lnTo>
                  <a:lnTo>
                    <a:pt x="458" y="31"/>
                  </a:lnTo>
                  <a:lnTo>
                    <a:pt x="780" y="14"/>
                  </a:lnTo>
                  <a:lnTo>
                    <a:pt x="1103" y="3"/>
                  </a:lnTo>
                  <a:lnTo>
                    <a:pt x="1426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>
                <a:ln>
                  <a:solidFill>
                    <a:schemeClr val="accent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9" name="Freeform 66"/>
            <p:cNvSpPr>
              <a:spLocks/>
            </p:cNvSpPr>
            <p:nvPr/>
          </p:nvSpPr>
          <p:spPr bwMode="auto">
            <a:xfrm>
              <a:off x="5759450" y="2163763"/>
              <a:ext cx="20638" cy="119063"/>
            </a:xfrm>
            <a:custGeom>
              <a:avLst/>
              <a:gdLst>
                <a:gd name="T0" fmla="*/ 71 w 147"/>
                <a:gd name="T1" fmla="*/ 0 h 827"/>
                <a:gd name="T2" fmla="*/ 88 w 147"/>
                <a:gd name="T3" fmla="*/ 1 h 827"/>
                <a:gd name="T4" fmla="*/ 104 w 147"/>
                <a:gd name="T5" fmla="*/ 7 h 827"/>
                <a:gd name="T6" fmla="*/ 117 w 147"/>
                <a:gd name="T7" fmla="*/ 17 h 827"/>
                <a:gd name="T8" fmla="*/ 129 w 147"/>
                <a:gd name="T9" fmla="*/ 29 h 827"/>
                <a:gd name="T10" fmla="*/ 136 w 147"/>
                <a:gd name="T11" fmla="*/ 44 h 827"/>
                <a:gd name="T12" fmla="*/ 139 w 147"/>
                <a:gd name="T13" fmla="*/ 61 h 827"/>
                <a:gd name="T14" fmla="*/ 146 w 147"/>
                <a:gd name="T15" fmla="*/ 237 h 827"/>
                <a:gd name="T16" fmla="*/ 147 w 147"/>
                <a:gd name="T17" fmla="*/ 415 h 827"/>
                <a:gd name="T18" fmla="*/ 141 w 147"/>
                <a:gd name="T19" fmla="*/ 591 h 827"/>
                <a:gd name="T20" fmla="*/ 130 w 147"/>
                <a:gd name="T21" fmla="*/ 767 h 827"/>
                <a:gd name="T22" fmla="*/ 127 w 147"/>
                <a:gd name="T23" fmla="*/ 784 h 827"/>
                <a:gd name="T24" fmla="*/ 120 w 147"/>
                <a:gd name="T25" fmla="*/ 798 h 827"/>
                <a:gd name="T26" fmla="*/ 109 w 147"/>
                <a:gd name="T27" fmla="*/ 810 h 827"/>
                <a:gd name="T28" fmla="*/ 96 w 147"/>
                <a:gd name="T29" fmla="*/ 819 h 827"/>
                <a:gd name="T30" fmla="*/ 81 w 147"/>
                <a:gd name="T31" fmla="*/ 825 h 827"/>
                <a:gd name="T32" fmla="*/ 65 w 147"/>
                <a:gd name="T33" fmla="*/ 827 h 827"/>
                <a:gd name="T34" fmla="*/ 60 w 147"/>
                <a:gd name="T35" fmla="*/ 827 h 827"/>
                <a:gd name="T36" fmla="*/ 42 w 147"/>
                <a:gd name="T37" fmla="*/ 823 h 827"/>
                <a:gd name="T38" fmla="*/ 27 w 147"/>
                <a:gd name="T39" fmla="*/ 816 h 827"/>
                <a:gd name="T40" fmla="*/ 15 w 147"/>
                <a:gd name="T41" fmla="*/ 805 h 827"/>
                <a:gd name="T42" fmla="*/ 6 w 147"/>
                <a:gd name="T43" fmla="*/ 791 h 827"/>
                <a:gd name="T44" fmla="*/ 1 w 147"/>
                <a:gd name="T45" fmla="*/ 774 h 827"/>
                <a:gd name="T46" fmla="*/ 0 w 147"/>
                <a:gd name="T47" fmla="*/ 757 h 827"/>
                <a:gd name="T48" fmla="*/ 11 w 147"/>
                <a:gd name="T49" fmla="*/ 585 h 827"/>
                <a:gd name="T50" fmla="*/ 16 w 147"/>
                <a:gd name="T51" fmla="*/ 413 h 827"/>
                <a:gd name="T52" fmla="*/ 15 w 147"/>
                <a:gd name="T53" fmla="*/ 240 h 827"/>
                <a:gd name="T54" fmla="*/ 9 w 147"/>
                <a:gd name="T55" fmla="*/ 68 h 827"/>
                <a:gd name="T56" fmla="*/ 10 w 147"/>
                <a:gd name="T57" fmla="*/ 51 h 827"/>
                <a:gd name="T58" fmla="*/ 16 w 147"/>
                <a:gd name="T59" fmla="*/ 35 h 827"/>
                <a:gd name="T60" fmla="*/ 25 w 147"/>
                <a:gd name="T61" fmla="*/ 22 h 827"/>
                <a:gd name="T62" fmla="*/ 38 w 147"/>
                <a:gd name="T63" fmla="*/ 10 h 827"/>
                <a:gd name="T64" fmla="*/ 54 w 147"/>
                <a:gd name="T65" fmla="*/ 3 h 827"/>
                <a:gd name="T66" fmla="*/ 71 w 147"/>
                <a:gd name="T67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7" h="827">
                  <a:moveTo>
                    <a:pt x="71" y="0"/>
                  </a:moveTo>
                  <a:lnTo>
                    <a:pt x="88" y="1"/>
                  </a:lnTo>
                  <a:lnTo>
                    <a:pt x="104" y="7"/>
                  </a:lnTo>
                  <a:lnTo>
                    <a:pt x="117" y="17"/>
                  </a:lnTo>
                  <a:lnTo>
                    <a:pt x="129" y="29"/>
                  </a:lnTo>
                  <a:lnTo>
                    <a:pt x="136" y="44"/>
                  </a:lnTo>
                  <a:lnTo>
                    <a:pt x="139" y="61"/>
                  </a:lnTo>
                  <a:lnTo>
                    <a:pt x="146" y="237"/>
                  </a:lnTo>
                  <a:lnTo>
                    <a:pt x="147" y="415"/>
                  </a:lnTo>
                  <a:lnTo>
                    <a:pt x="141" y="591"/>
                  </a:lnTo>
                  <a:lnTo>
                    <a:pt x="130" y="767"/>
                  </a:lnTo>
                  <a:lnTo>
                    <a:pt x="127" y="784"/>
                  </a:lnTo>
                  <a:lnTo>
                    <a:pt x="120" y="798"/>
                  </a:lnTo>
                  <a:lnTo>
                    <a:pt x="109" y="810"/>
                  </a:lnTo>
                  <a:lnTo>
                    <a:pt x="96" y="819"/>
                  </a:lnTo>
                  <a:lnTo>
                    <a:pt x="81" y="825"/>
                  </a:lnTo>
                  <a:lnTo>
                    <a:pt x="65" y="827"/>
                  </a:lnTo>
                  <a:lnTo>
                    <a:pt x="60" y="827"/>
                  </a:lnTo>
                  <a:lnTo>
                    <a:pt x="42" y="823"/>
                  </a:lnTo>
                  <a:lnTo>
                    <a:pt x="27" y="816"/>
                  </a:lnTo>
                  <a:lnTo>
                    <a:pt x="15" y="805"/>
                  </a:lnTo>
                  <a:lnTo>
                    <a:pt x="6" y="791"/>
                  </a:lnTo>
                  <a:lnTo>
                    <a:pt x="1" y="774"/>
                  </a:lnTo>
                  <a:lnTo>
                    <a:pt x="0" y="757"/>
                  </a:lnTo>
                  <a:lnTo>
                    <a:pt x="11" y="585"/>
                  </a:lnTo>
                  <a:lnTo>
                    <a:pt x="16" y="413"/>
                  </a:lnTo>
                  <a:lnTo>
                    <a:pt x="15" y="240"/>
                  </a:lnTo>
                  <a:lnTo>
                    <a:pt x="9" y="68"/>
                  </a:lnTo>
                  <a:lnTo>
                    <a:pt x="10" y="51"/>
                  </a:lnTo>
                  <a:lnTo>
                    <a:pt x="16" y="35"/>
                  </a:lnTo>
                  <a:lnTo>
                    <a:pt x="25" y="22"/>
                  </a:lnTo>
                  <a:lnTo>
                    <a:pt x="38" y="10"/>
                  </a:lnTo>
                  <a:lnTo>
                    <a:pt x="54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  <p:sp>
          <p:nvSpPr>
            <p:cNvPr id="20" name="Freeform 67"/>
            <p:cNvSpPr>
              <a:spLocks/>
            </p:cNvSpPr>
            <p:nvPr/>
          </p:nvSpPr>
          <p:spPr bwMode="auto">
            <a:xfrm>
              <a:off x="5754688" y="2105025"/>
              <a:ext cx="22225" cy="47625"/>
            </a:xfrm>
            <a:custGeom>
              <a:avLst/>
              <a:gdLst>
                <a:gd name="T0" fmla="*/ 73 w 153"/>
                <a:gd name="T1" fmla="*/ 0 h 328"/>
                <a:gd name="T2" fmla="*/ 89 w 153"/>
                <a:gd name="T3" fmla="*/ 4 h 328"/>
                <a:gd name="T4" fmla="*/ 104 w 153"/>
                <a:gd name="T5" fmla="*/ 12 h 328"/>
                <a:gd name="T6" fmla="*/ 115 w 153"/>
                <a:gd name="T7" fmla="*/ 24 h 328"/>
                <a:gd name="T8" fmla="*/ 124 w 153"/>
                <a:gd name="T9" fmla="*/ 38 h 328"/>
                <a:gd name="T10" fmla="*/ 128 w 153"/>
                <a:gd name="T11" fmla="*/ 56 h 328"/>
                <a:gd name="T12" fmla="*/ 141 w 153"/>
                <a:gd name="T13" fmla="*/ 156 h 328"/>
                <a:gd name="T14" fmla="*/ 153 w 153"/>
                <a:gd name="T15" fmla="*/ 256 h 328"/>
                <a:gd name="T16" fmla="*/ 152 w 153"/>
                <a:gd name="T17" fmla="*/ 275 h 328"/>
                <a:gd name="T18" fmla="*/ 146 w 153"/>
                <a:gd name="T19" fmla="*/ 291 h 328"/>
                <a:gd name="T20" fmla="*/ 137 w 153"/>
                <a:gd name="T21" fmla="*/ 305 h 328"/>
                <a:gd name="T22" fmla="*/ 125 w 153"/>
                <a:gd name="T23" fmla="*/ 316 h 328"/>
                <a:gd name="T24" fmla="*/ 111 w 153"/>
                <a:gd name="T25" fmla="*/ 324 h 328"/>
                <a:gd name="T26" fmla="*/ 94 w 153"/>
                <a:gd name="T27" fmla="*/ 328 h 328"/>
                <a:gd name="T28" fmla="*/ 87 w 153"/>
                <a:gd name="T29" fmla="*/ 328 h 328"/>
                <a:gd name="T30" fmla="*/ 68 w 153"/>
                <a:gd name="T31" fmla="*/ 325 h 328"/>
                <a:gd name="T32" fmla="*/ 51 w 153"/>
                <a:gd name="T33" fmla="*/ 317 h 328"/>
                <a:gd name="T34" fmla="*/ 37 w 153"/>
                <a:gd name="T35" fmla="*/ 305 h 328"/>
                <a:gd name="T36" fmla="*/ 27 w 153"/>
                <a:gd name="T37" fmla="*/ 289 h 328"/>
                <a:gd name="T38" fmla="*/ 23 w 153"/>
                <a:gd name="T39" fmla="*/ 269 h 328"/>
                <a:gd name="T40" fmla="*/ 12 w 153"/>
                <a:gd name="T41" fmla="*/ 171 h 328"/>
                <a:gd name="T42" fmla="*/ 0 w 153"/>
                <a:gd name="T43" fmla="*/ 73 h 328"/>
                <a:gd name="T44" fmla="*/ 0 w 153"/>
                <a:gd name="T45" fmla="*/ 56 h 328"/>
                <a:gd name="T46" fmla="*/ 4 w 153"/>
                <a:gd name="T47" fmla="*/ 39 h 328"/>
                <a:gd name="T48" fmla="*/ 12 w 153"/>
                <a:gd name="T49" fmla="*/ 25 h 328"/>
                <a:gd name="T50" fmla="*/ 24 w 153"/>
                <a:gd name="T51" fmla="*/ 13 h 328"/>
                <a:gd name="T52" fmla="*/ 38 w 153"/>
                <a:gd name="T53" fmla="*/ 4 h 328"/>
                <a:gd name="T54" fmla="*/ 55 w 153"/>
                <a:gd name="T55" fmla="*/ 0 h 328"/>
                <a:gd name="T56" fmla="*/ 73 w 153"/>
                <a:gd name="T5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3" h="328">
                  <a:moveTo>
                    <a:pt x="73" y="0"/>
                  </a:moveTo>
                  <a:lnTo>
                    <a:pt x="89" y="4"/>
                  </a:lnTo>
                  <a:lnTo>
                    <a:pt x="104" y="12"/>
                  </a:lnTo>
                  <a:lnTo>
                    <a:pt x="115" y="24"/>
                  </a:lnTo>
                  <a:lnTo>
                    <a:pt x="124" y="38"/>
                  </a:lnTo>
                  <a:lnTo>
                    <a:pt x="128" y="56"/>
                  </a:lnTo>
                  <a:lnTo>
                    <a:pt x="141" y="156"/>
                  </a:lnTo>
                  <a:lnTo>
                    <a:pt x="153" y="256"/>
                  </a:lnTo>
                  <a:lnTo>
                    <a:pt x="152" y="275"/>
                  </a:lnTo>
                  <a:lnTo>
                    <a:pt x="146" y="291"/>
                  </a:lnTo>
                  <a:lnTo>
                    <a:pt x="137" y="305"/>
                  </a:lnTo>
                  <a:lnTo>
                    <a:pt x="125" y="316"/>
                  </a:lnTo>
                  <a:lnTo>
                    <a:pt x="111" y="324"/>
                  </a:lnTo>
                  <a:lnTo>
                    <a:pt x="94" y="328"/>
                  </a:lnTo>
                  <a:lnTo>
                    <a:pt x="87" y="328"/>
                  </a:lnTo>
                  <a:lnTo>
                    <a:pt x="68" y="325"/>
                  </a:lnTo>
                  <a:lnTo>
                    <a:pt x="51" y="317"/>
                  </a:lnTo>
                  <a:lnTo>
                    <a:pt x="37" y="305"/>
                  </a:lnTo>
                  <a:lnTo>
                    <a:pt x="27" y="289"/>
                  </a:lnTo>
                  <a:lnTo>
                    <a:pt x="23" y="269"/>
                  </a:lnTo>
                  <a:lnTo>
                    <a:pt x="12" y="171"/>
                  </a:lnTo>
                  <a:lnTo>
                    <a:pt x="0" y="73"/>
                  </a:lnTo>
                  <a:lnTo>
                    <a:pt x="0" y="56"/>
                  </a:lnTo>
                  <a:lnTo>
                    <a:pt x="4" y="39"/>
                  </a:lnTo>
                  <a:lnTo>
                    <a:pt x="12" y="25"/>
                  </a:lnTo>
                  <a:lnTo>
                    <a:pt x="24" y="13"/>
                  </a:lnTo>
                  <a:lnTo>
                    <a:pt x="38" y="4"/>
                  </a:lnTo>
                  <a:lnTo>
                    <a:pt x="55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  <p:sp>
          <p:nvSpPr>
            <p:cNvPr id="21" name="Freeform 68"/>
            <p:cNvSpPr>
              <a:spLocks/>
            </p:cNvSpPr>
            <p:nvPr/>
          </p:nvSpPr>
          <p:spPr bwMode="auto">
            <a:xfrm>
              <a:off x="5800725" y="2359025"/>
              <a:ext cx="19050" cy="19050"/>
            </a:xfrm>
            <a:custGeom>
              <a:avLst/>
              <a:gdLst>
                <a:gd name="T0" fmla="*/ 67 w 129"/>
                <a:gd name="T1" fmla="*/ 0 h 130"/>
                <a:gd name="T2" fmla="*/ 84 w 129"/>
                <a:gd name="T3" fmla="*/ 2 h 130"/>
                <a:gd name="T4" fmla="*/ 101 w 129"/>
                <a:gd name="T5" fmla="*/ 10 h 130"/>
                <a:gd name="T6" fmla="*/ 114 w 129"/>
                <a:gd name="T7" fmla="*/ 22 h 130"/>
                <a:gd name="T8" fmla="*/ 123 w 129"/>
                <a:gd name="T9" fmla="*/ 37 h 130"/>
                <a:gd name="T10" fmla="*/ 128 w 129"/>
                <a:gd name="T11" fmla="*/ 53 h 130"/>
                <a:gd name="T12" fmla="*/ 129 w 129"/>
                <a:gd name="T13" fmla="*/ 70 h 130"/>
                <a:gd name="T14" fmla="*/ 126 w 129"/>
                <a:gd name="T15" fmla="*/ 87 h 130"/>
                <a:gd name="T16" fmla="*/ 118 w 129"/>
                <a:gd name="T17" fmla="*/ 101 h 130"/>
                <a:gd name="T18" fmla="*/ 107 w 129"/>
                <a:gd name="T19" fmla="*/ 114 h 130"/>
                <a:gd name="T20" fmla="*/ 94 w 129"/>
                <a:gd name="T21" fmla="*/ 123 h 130"/>
                <a:gd name="T22" fmla="*/ 78 w 129"/>
                <a:gd name="T23" fmla="*/ 129 h 130"/>
                <a:gd name="T24" fmla="*/ 62 w 129"/>
                <a:gd name="T25" fmla="*/ 130 h 130"/>
                <a:gd name="T26" fmla="*/ 45 w 129"/>
                <a:gd name="T27" fmla="*/ 127 h 130"/>
                <a:gd name="T28" fmla="*/ 31 w 129"/>
                <a:gd name="T29" fmla="*/ 121 h 130"/>
                <a:gd name="T30" fmla="*/ 19 w 129"/>
                <a:gd name="T31" fmla="*/ 111 h 130"/>
                <a:gd name="T32" fmla="*/ 9 w 129"/>
                <a:gd name="T33" fmla="*/ 98 h 130"/>
                <a:gd name="T34" fmla="*/ 3 w 129"/>
                <a:gd name="T35" fmla="*/ 84 h 130"/>
                <a:gd name="T36" fmla="*/ 0 w 129"/>
                <a:gd name="T37" fmla="*/ 65 h 130"/>
                <a:gd name="T38" fmla="*/ 2 w 129"/>
                <a:gd name="T39" fmla="*/ 48 h 130"/>
                <a:gd name="T40" fmla="*/ 9 w 129"/>
                <a:gd name="T41" fmla="*/ 32 h 130"/>
                <a:gd name="T42" fmla="*/ 20 w 129"/>
                <a:gd name="T43" fmla="*/ 18 h 130"/>
                <a:gd name="T44" fmla="*/ 33 w 129"/>
                <a:gd name="T45" fmla="*/ 9 h 130"/>
                <a:gd name="T46" fmla="*/ 49 w 129"/>
                <a:gd name="T47" fmla="*/ 2 h 130"/>
                <a:gd name="T48" fmla="*/ 67 w 129"/>
                <a:gd name="T4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30">
                  <a:moveTo>
                    <a:pt x="67" y="0"/>
                  </a:moveTo>
                  <a:lnTo>
                    <a:pt x="84" y="2"/>
                  </a:lnTo>
                  <a:lnTo>
                    <a:pt x="101" y="10"/>
                  </a:lnTo>
                  <a:lnTo>
                    <a:pt x="114" y="22"/>
                  </a:lnTo>
                  <a:lnTo>
                    <a:pt x="123" y="37"/>
                  </a:lnTo>
                  <a:lnTo>
                    <a:pt x="128" y="53"/>
                  </a:lnTo>
                  <a:lnTo>
                    <a:pt x="129" y="70"/>
                  </a:lnTo>
                  <a:lnTo>
                    <a:pt x="126" y="87"/>
                  </a:lnTo>
                  <a:lnTo>
                    <a:pt x="118" y="101"/>
                  </a:lnTo>
                  <a:lnTo>
                    <a:pt x="107" y="114"/>
                  </a:lnTo>
                  <a:lnTo>
                    <a:pt x="94" y="123"/>
                  </a:lnTo>
                  <a:lnTo>
                    <a:pt x="78" y="129"/>
                  </a:lnTo>
                  <a:lnTo>
                    <a:pt x="62" y="130"/>
                  </a:lnTo>
                  <a:lnTo>
                    <a:pt x="45" y="127"/>
                  </a:lnTo>
                  <a:lnTo>
                    <a:pt x="31" y="121"/>
                  </a:lnTo>
                  <a:lnTo>
                    <a:pt x="19" y="111"/>
                  </a:lnTo>
                  <a:lnTo>
                    <a:pt x="9" y="98"/>
                  </a:lnTo>
                  <a:lnTo>
                    <a:pt x="3" y="84"/>
                  </a:lnTo>
                  <a:lnTo>
                    <a:pt x="0" y="65"/>
                  </a:lnTo>
                  <a:lnTo>
                    <a:pt x="2" y="48"/>
                  </a:lnTo>
                  <a:lnTo>
                    <a:pt x="9" y="32"/>
                  </a:lnTo>
                  <a:lnTo>
                    <a:pt x="20" y="18"/>
                  </a:lnTo>
                  <a:lnTo>
                    <a:pt x="33" y="9"/>
                  </a:lnTo>
                  <a:lnTo>
                    <a:pt x="49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</p:grpSp>
      <p:grpSp>
        <p:nvGrpSpPr>
          <p:cNvPr id="22" name="Group 873"/>
          <p:cNvGrpSpPr/>
          <p:nvPr/>
        </p:nvGrpSpPr>
        <p:grpSpPr>
          <a:xfrm>
            <a:off x="6494954" y="5122196"/>
            <a:ext cx="386142" cy="534882"/>
            <a:chOff x="11006138" y="3471863"/>
            <a:chExt cx="384175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3" name="Freeform 216"/>
            <p:cNvSpPr>
              <a:spLocks noEditPoints="1"/>
            </p:cNvSpPr>
            <p:nvPr/>
          </p:nvSpPr>
          <p:spPr bwMode="auto">
            <a:xfrm>
              <a:off x="11006138" y="3471863"/>
              <a:ext cx="384175" cy="296863"/>
            </a:xfrm>
            <a:custGeom>
              <a:avLst/>
              <a:gdLst>
                <a:gd name="T0" fmla="*/ 1924 w 2421"/>
                <a:gd name="T1" fmla="*/ 735 h 1868"/>
                <a:gd name="T2" fmla="*/ 2282 w 2421"/>
                <a:gd name="T3" fmla="*/ 485 h 1868"/>
                <a:gd name="T4" fmla="*/ 496 w 2421"/>
                <a:gd name="T5" fmla="*/ 187 h 1868"/>
                <a:gd name="T6" fmla="*/ 362 w 2421"/>
                <a:gd name="T7" fmla="*/ 802 h 1868"/>
                <a:gd name="T8" fmla="*/ 496 w 2421"/>
                <a:gd name="T9" fmla="*/ 187 h 1868"/>
                <a:gd name="T10" fmla="*/ 969 w 2421"/>
                <a:gd name="T11" fmla="*/ 156 h 1868"/>
                <a:gd name="T12" fmla="*/ 1008 w 2421"/>
                <a:gd name="T13" fmla="*/ 222 h 1868"/>
                <a:gd name="T14" fmla="*/ 1064 w 2421"/>
                <a:gd name="T15" fmla="*/ 275 h 1868"/>
                <a:gd name="T16" fmla="*/ 1132 w 2421"/>
                <a:gd name="T17" fmla="*/ 308 h 1868"/>
                <a:gd name="T18" fmla="*/ 1209 w 2421"/>
                <a:gd name="T19" fmla="*/ 321 h 1868"/>
                <a:gd name="T20" fmla="*/ 1289 w 2421"/>
                <a:gd name="T21" fmla="*/ 308 h 1868"/>
                <a:gd name="T22" fmla="*/ 1357 w 2421"/>
                <a:gd name="T23" fmla="*/ 275 h 1868"/>
                <a:gd name="T24" fmla="*/ 1413 w 2421"/>
                <a:gd name="T25" fmla="*/ 222 h 1868"/>
                <a:gd name="T26" fmla="*/ 1452 w 2421"/>
                <a:gd name="T27" fmla="*/ 156 h 1868"/>
                <a:gd name="T28" fmla="*/ 958 w 2421"/>
                <a:gd name="T29" fmla="*/ 119 h 1868"/>
                <a:gd name="T30" fmla="*/ 1866 w 2421"/>
                <a:gd name="T31" fmla="*/ 0 h 1868"/>
                <a:gd name="T32" fmla="*/ 1893 w 2421"/>
                <a:gd name="T33" fmla="*/ 6 h 1868"/>
                <a:gd name="T34" fmla="*/ 2400 w 2421"/>
                <a:gd name="T35" fmla="*/ 429 h 1868"/>
                <a:gd name="T36" fmla="*/ 2419 w 2421"/>
                <a:gd name="T37" fmla="*/ 458 h 1868"/>
                <a:gd name="T38" fmla="*/ 2418 w 2421"/>
                <a:gd name="T39" fmla="*/ 493 h 1868"/>
                <a:gd name="T40" fmla="*/ 2126 w 2421"/>
                <a:gd name="T41" fmla="*/ 912 h 1868"/>
                <a:gd name="T42" fmla="*/ 2105 w 2421"/>
                <a:gd name="T43" fmla="*/ 930 h 1868"/>
                <a:gd name="T44" fmla="*/ 2078 w 2421"/>
                <a:gd name="T45" fmla="*/ 937 h 1868"/>
                <a:gd name="T46" fmla="*/ 2052 w 2421"/>
                <a:gd name="T47" fmla="*/ 931 h 1868"/>
                <a:gd name="T48" fmla="*/ 1924 w 2421"/>
                <a:gd name="T49" fmla="*/ 1026 h 1868"/>
                <a:gd name="T50" fmla="*/ 1913 w 2421"/>
                <a:gd name="T51" fmla="*/ 1062 h 1868"/>
                <a:gd name="T52" fmla="*/ 1885 w 2421"/>
                <a:gd name="T53" fmla="*/ 1083 h 1868"/>
                <a:gd name="T54" fmla="*/ 1847 w 2421"/>
                <a:gd name="T55" fmla="*/ 1083 h 1868"/>
                <a:gd name="T56" fmla="*/ 1818 w 2421"/>
                <a:gd name="T57" fmla="*/ 1062 h 1868"/>
                <a:gd name="T58" fmla="*/ 1807 w 2421"/>
                <a:gd name="T59" fmla="*/ 1026 h 1868"/>
                <a:gd name="T60" fmla="*/ 1584 w 2421"/>
                <a:gd name="T61" fmla="*/ 119 h 1868"/>
                <a:gd name="T62" fmla="*/ 1559 w 2421"/>
                <a:gd name="T63" fmla="*/ 205 h 1868"/>
                <a:gd name="T64" fmla="*/ 1516 w 2421"/>
                <a:gd name="T65" fmla="*/ 283 h 1868"/>
                <a:gd name="T66" fmla="*/ 1457 w 2421"/>
                <a:gd name="T67" fmla="*/ 346 h 1868"/>
                <a:gd name="T68" fmla="*/ 1385 w 2421"/>
                <a:gd name="T69" fmla="*/ 397 h 1868"/>
                <a:gd name="T70" fmla="*/ 1301 w 2421"/>
                <a:gd name="T71" fmla="*/ 428 h 1868"/>
                <a:gd name="T72" fmla="*/ 1209 w 2421"/>
                <a:gd name="T73" fmla="*/ 439 h 1868"/>
                <a:gd name="T74" fmla="*/ 1120 w 2421"/>
                <a:gd name="T75" fmla="*/ 428 h 1868"/>
                <a:gd name="T76" fmla="*/ 1036 w 2421"/>
                <a:gd name="T77" fmla="*/ 397 h 1868"/>
                <a:gd name="T78" fmla="*/ 964 w 2421"/>
                <a:gd name="T79" fmla="*/ 346 h 1868"/>
                <a:gd name="T80" fmla="*/ 905 w 2421"/>
                <a:gd name="T81" fmla="*/ 283 h 1868"/>
                <a:gd name="T82" fmla="*/ 862 w 2421"/>
                <a:gd name="T83" fmla="*/ 205 h 1868"/>
                <a:gd name="T84" fmla="*/ 837 w 2421"/>
                <a:gd name="T85" fmla="*/ 119 h 1868"/>
                <a:gd name="T86" fmla="*/ 614 w 2421"/>
                <a:gd name="T87" fmla="*/ 1751 h 1868"/>
                <a:gd name="T88" fmla="*/ 994 w 2421"/>
                <a:gd name="T89" fmla="*/ 1754 h 1868"/>
                <a:gd name="T90" fmla="*/ 1023 w 2421"/>
                <a:gd name="T91" fmla="*/ 1774 h 1868"/>
                <a:gd name="T92" fmla="*/ 1034 w 2421"/>
                <a:gd name="T93" fmla="*/ 1810 h 1868"/>
                <a:gd name="T94" fmla="*/ 1023 w 2421"/>
                <a:gd name="T95" fmla="*/ 1845 h 1868"/>
                <a:gd name="T96" fmla="*/ 994 w 2421"/>
                <a:gd name="T97" fmla="*/ 1866 h 1868"/>
                <a:gd name="T98" fmla="*/ 555 w 2421"/>
                <a:gd name="T99" fmla="*/ 1868 h 1868"/>
                <a:gd name="T100" fmla="*/ 520 w 2421"/>
                <a:gd name="T101" fmla="*/ 1857 h 1868"/>
                <a:gd name="T102" fmla="*/ 499 w 2421"/>
                <a:gd name="T103" fmla="*/ 1828 h 1868"/>
                <a:gd name="T104" fmla="*/ 496 w 2421"/>
                <a:gd name="T105" fmla="*/ 867 h 1868"/>
                <a:gd name="T106" fmla="*/ 356 w 2421"/>
                <a:gd name="T107" fmla="*/ 935 h 1868"/>
                <a:gd name="T108" fmla="*/ 328 w 2421"/>
                <a:gd name="T109" fmla="*/ 935 h 1868"/>
                <a:gd name="T110" fmla="*/ 304 w 2421"/>
                <a:gd name="T111" fmla="*/ 923 h 1868"/>
                <a:gd name="T112" fmla="*/ 11 w 2421"/>
                <a:gd name="T113" fmla="*/ 509 h 1868"/>
                <a:gd name="T114" fmla="*/ 0 w 2421"/>
                <a:gd name="T115" fmla="*/ 475 h 1868"/>
                <a:gd name="T116" fmla="*/ 9 w 2421"/>
                <a:gd name="T117" fmla="*/ 443 h 1868"/>
                <a:gd name="T118" fmla="*/ 517 w 2421"/>
                <a:gd name="T119" fmla="*/ 15 h 1868"/>
                <a:gd name="T120" fmla="*/ 541 w 2421"/>
                <a:gd name="T121" fmla="*/ 2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21" h="1868">
                  <a:moveTo>
                    <a:pt x="1924" y="187"/>
                  </a:moveTo>
                  <a:lnTo>
                    <a:pt x="1924" y="735"/>
                  </a:lnTo>
                  <a:lnTo>
                    <a:pt x="2059" y="802"/>
                  </a:lnTo>
                  <a:lnTo>
                    <a:pt x="2282" y="485"/>
                  </a:lnTo>
                  <a:lnTo>
                    <a:pt x="1924" y="187"/>
                  </a:lnTo>
                  <a:close/>
                  <a:moveTo>
                    <a:pt x="496" y="187"/>
                  </a:moveTo>
                  <a:lnTo>
                    <a:pt x="139" y="485"/>
                  </a:lnTo>
                  <a:lnTo>
                    <a:pt x="362" y="802"/>
                  </a:lnTo>
                  <a:lnTo>
                    <a:pt x="496" y="735"/>
                  </a:lnTo>
                  <a:lnTo>
                    <a:pt x="496" y="187"/>
                  </a:lnTo>
                  <a:close/>
                  <a:moveTo>
                    <a:pt x="958" y="119"/>
                  </a:moveTo>
                  <a:lnTo>
                    <a:pt x="969" y="156"/>
                  </a:lnTo>
                  <a:lnTo>
                    <a:pt x="986" y="191"/>
                  </a:lnTo>
                  <a:lnTo>
                    <a:pt x="1008" y="222"/>
                  </a:lnTo>
                  <a:lnTo>
                    <a:pt x="1034" y="250"/>
                  </a:lnTo>
                  <a:lnTo>
                    <a:pt x="1064" y="275"/>
                  </a:lnTo>
                  <a:lnTo>
                    <a:pt x="1096" y="294"/>
                  </a:lnTo>
                  <a:lnTo>
                    <a:pt x="1132" y="308"/>
                  </a:lnTo>
                  <a:lnTo>
                    <a:pt x="1171" y="318"/>
                  </a:lnTo>
                  <a:lnTo>
                    <a:pt x="1209" y="321"/>
                  </a:lnTo>
                  <a:lnTo>
                    <a:pt x="1250" y="318"/>
                  </a:lnTo>
                  <a:lnTo>
                    <a:pt x="1289" y="308"/>
                  </a:lnTo>
                  <a:lnTo>
                    <a:pt x="1325" y="294"/>
                  </a:lnTo>
                  <a:lnTo>
                    <a:pt x="1357" y="275"/>
                  </a:lnTo>
                  <a:lnTo>
                    <a:pt x="1387" y="250"/>
                  </a:lnTo>
                  <a:lnTo>
                    <a:pt x="1413" y="222"/>
                  </a:lnTo>
                  <a:lnTo>
                    <a:pt x="1435" y="191"/>
                  </a:lnTo>
                  <a:lnTo>
                    <a:pt x="1452" y="156"/>
                  </a:lnTo>
                  <a:lnTo>
                    <a:pt x="1463" y="119"/>
                  </a:lnTo>
                  <a:lnTo>
                    <a:pt x="958" y="119"/>
                  </a:lnTo>
                  <a:close/>
                  <a:moveTo>
                    <a:pt x="555" y="0"/>
                  </a:moveTo>
                  <a:lnTo>
                    <a:pt x="1866" y="0"/>
                  </a:lnTo>
                  <a:lnTo>
                    <a:pt x="1879" y="2"/>
                  </a:lnTo>
                  <a:lnTo>
                    <a:pt x="1893" y="6"/>
                  </a:lnTo>
                  <a:lnTo>
                    <a:pt x="1904" y="15"/>
                  </a:lnTo>
                  <a:lnTo>
                    <a:pt x="2400" y="429"/>
                  </a:lnTo>
                  <a:lnTo>
                    <a:pt x="2412" y="443"/>
                  </a:lnTo>
                  <a:lnTo>
                    <a:pt x="2419" y="458"/>
                  </a:lnTo>
                  <a:lnTo>
                    <a:pt x="2421" y="475"/>
                  </a:lnTo>
                  <a:lnTo>
                    <a:pt x="2418" y="493"/>
                  </a:lnTo>
                  <a:lnTo>
                    <a:pt x="2410" y="509"/>
                  </a:lnTo>
                  <a:lnTo>
                    <a:pt x="2126" y="912"/>
                  </a:lnTo>
                  <a:lnTo>
                    <a:pt x="2117" y="923"/>
                  </a:lnTo>
                  <a:lnTo>
                    <a:pt x="2105" y="930"/>
                  </a:lnTo>
                  <a:lnTo>
                    <a:pt x="2092" y="935"/>
                  </a:lnTo>
                  <a:lnTo>
                    <a:pt x="2078" y="937"/>
                  </a:lnTo>
                  <a:lnTo>
                    <a:pt x="2065" y="935"/>
                  </a:lnTo>
                  <a:lnTo>
                    <a:pt x="2052" y="931"/>
                  </a:lnTo>
                  <a:lnTo>
                    <a:pt x="1924" y="867"/>
                  </a:lnTo>
                  <a:lnTo>
                    <a:pt x="1924" y="1026"/>
                  </a:lnTo>
                  <a:lnTo>
                    <a:pt x="1922" y="1046"/>
                  </a:lnTo>
                  <a:lnTo>
                    <a:pt x="1913" y="1062"/>
                  </a:lnTo>
                  <a:lnTo>
                    <a:pt x="1901" y="1075"/>
                  </a:lnTo>
                  <a:lnTo>
                    <a:pt x="1885" y="1083"/>
                  </a:lnTo>
                  <a:lnTo>
                    <a:pt x="1866" y="1086"/>
                  </a:lnTo>
                  <a:lnTo>
                    <a:pt x="1847" y="1083"/>
                  </a:lnTo>
                  <a:lnTo>
                    <a:pt x="1831" y="1075"/>
                  </a:lnTo>
                  <a:lnTo>
                    <a:pt x="1818" y="1062"/>
                  </a:lnTo>
                  <a:lnTo>
                    <a:pt x="1810" y="1046"/>
                  </a:lnTo>
                  <a:lnTo>
                    <a:pt x="1807" y="1026"/>
                  </a:lnTo>
                  <a:lnTo>
                    <a:pt x="1807" y="119"/>
                  </a:lnTo>
                  <a:lnTo>
                    <a:pt x="1584" y="119"/>
                  </a:lnTo>
                  <a:lnTo>
                    <a:pt x="1574" y="163"/>
                  </a:lnTo>
                  <a:lnTo>
                    <a:pt x="1559" y="205"/>
                  </a:lnTo>
                  <a:lnTo>
                    <a:pt x="1540" y="245"/>
                  </a:lnTo>
                  <a:lnTo>
                    <a:pt x="1516" y="283"/>
                  </a:lnTo>
                  <a:lnTo>
                    <a:pt x="1488" y="317"/>
                  </a:lnTo>
                  <a:lnTo>
                    <a:pt x="1457" y="346"/>
                  </a:lnTo>
                  <a:lnTo>
                    <a:pt x="1423" y="374"/>
                  </a:lnTo>
                  <a:lnTo>
                    <a:pt x="1385" y="397"/>
                  </a:lnTo>
                  <a:lnTo>
                    <a:pt x="1344" y="414"/>
                  </a:lnTo>
                  <a:lnTo>
                    <a:pt x="1301" y="428"/>
                  </a:lnTo>
                  <a:lnTo>
                    <a:pt x="1256" y="436"/>
                  </a:lnTo>
                  <a:lnTo>
                    <a:pt x="1209" y="439"/>
                  </a:lnTo>
                  <a:lnTo>
                    <a:pt x="1165" y="436"/>
                  </a:lnTo>
                  <a:lnTo>
                    <a:pt x="1120" y="428"/>
                  </a:lnTo>
                  <a:lnTo>
                    <a:pt x="1077" y="414"/>
                  </a:lnTo>
                  <a:lnTo>
                    <a:pt x="1036" y="397"/>
                  </a:lnTo>
                  <a:lnTo>
                    <a:pt x="998" y="374"/>
                  </a:lnTo>
                  <a:lnTo>
                    <a:pt x="964" y="346"/>
                  </a:lnTo>
                  <a:lnTo>
                    <a:pt x="932" y="317"/>
                  </a:lnTo>
                  <a:lnTo>
                    <a:pt x="905" y="283"/>
                  </a:lnTo>
                  <a:lnTo>
                    <a:pt x="881" y="245"/>
                  </a:lnTo>
                  <a:lnTo>
                    <a:pt x="862" y="205"/>
                  </a:lnTo>
                  <a:lnTo>
                    <a:pt x="847" y="163"/>
                  </a:lnTo>
                  <a:lnTo>
                    <a:pt x="837" y="119"/>
                  </a:lnTo>
                  <a:lnTo>
                    <a:pt x="614" y="119"/>
                  </a:lnTo>
                  <a:lnTo>
                    <a:pt x="614" y="1751"/>
                  </a:lnTo>
                  <a:lnTo>
                    <a:pt x="975" y="1751"/>
                  </a:lnTo>
                  <a:lnTo>
                    <a:pt x="994" y="1754"/>
                  </a:lnTo>
                  <a:lnTo>
                    <a:pt x="1011" y="1762"/>
                  </a:lnTo>
                  <a:lnTo>
                    <a:pt x="1023" y="1774"/>
                  </a:lnTo>
                  <a:lnTo>
                    <a:pt x="1031" y="1791"/>
                  </a:lnTo>
                  <a:lnTo>
                    <a:pt x="1034" y="1810"/>
                  </a:lnTo>
                  <a:lnTo>
                    <a:pt x="1031" y="1828"/>
                  </a:lnTo>
                  <a:lnTo>
                    <a:pt x="1023" y="1845"/>
                  </a:lnTo>
                  <a:lnTo>
                    <a:pt x="1011" y="1857"/>
                  </a:lnTo>
                  <a:lnTo>
                    <a:pt x="994" y="1866"/>
                  </a:lnTo>
                  <a:lnTo>
                    <a:pt x="975" y="1868"/>
                  </a:lnTo>
                  <a:lnTo>
                    <a:pt x="555" y="1868"/>
                  </a:lnTo>
                  <a:lnTo>
                    <a:pt x="536" y="1866"/>
                  </a:lnTo>
                  <a:lnTo>
                    <a:pt x="520" y="1857"/>
                  </a:lnTo>
                  <a:lnTo>
                    <a:pt x="508" y="1845"/>
                  </a:lnTo>
                  <a:lnTo>
                    <a:pt x="499" y="1828"/>
                  </a:lnTo>
                  <a:lnTo>
                    <a:pt x="496" y="1810"/>
                  </a:lnTo>
                  <a:lnTo>
                    <a:pt x="496" y="867"/>
                  </a:lnTo>
                  <a:lnTo>
                    <a:pt x="369" y="931"/>
                  </a:lnTo>
                  <a:lnTo>
                    <a:pt x="356" y="935"/>
                  </a:lnTo>
                  <a:lnTo>
                    <a:pt x="343" y="937"/>
                  </a:lnTo>
                  <a:lnTo>
                    <a:pt x="328" y="935"/>
                  </a:lnTo>
                  <a:lnTo>
                    <a:pt x="316" y="930"/>
                  </a:lnTo>
                  <a:lnTo>
                    <a:pt x="304" y="923"/>
                  </a:lnTo>
                  <a:lnTo>
                    <a:pt x="295" y="912"/>
                  </a:lnTo>
                  <a:lnTo>
                    <a:pt x="11" y="509"/>
                  </a:lnTo>
                  <a:lnTo>
                    <a:pt x="3" y="493"/>
                  </a:lnTo>
                  <a:lnTo>
                    <a:pt x="0" y="475"/>
                  </a:lnTo>
                  <a:lnTo>
                    <a:pt x="2" y="458"/>
                  </a:lnTo>
                  <a:lnTo>
                    <a:pt x="9" y="443"/>
                  </a:lnTo>
                  <a:lnTo>
                    <a:pt x="21" y="429"/>
                  </a:lnTo>
                  <a:lnTo>
                    <a:pt x="517" y="15"/>
                  </a:lnTo>
                  <a:lnTo>
                    <a:pt x="528" y="6"/>
                  </a:lnTo>
                  <a:lnTo>
                    <a:pt x="541" y="2"/>
                  </a:lnTo>
                  <a:lnTo>
                    <a:pt x="555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  <p:sp>
          <p:nvSpPr>
            <p:cNvPr id="24" name="Freeform 217"/>
            <p:cNvSpPr>
              <a:spLocks noEditPoints="1"/>
            </p:cNvSpPr>
            <p:nvPr/>
          </p:nvSpPr>
          <p:spPr bwMode="auto">
            <a:xfrm>
              <a:off x="11180763" y="3654425"/>
              <a:ext cx="207963" cy="350838"/>
            </a:xfrm>
            <a:custGeom>
              <a:avLst/>
              <a:gdLst>
                <a:gd name="T0" fmla="*/ 119 w 1306"/>
                <a:gd name="T1" fmla="*/ 2089 h 2207"/>
                <a:gd name="T2" fmla="*/ 539 w 1306"/>
                <a:gd name="T3" fmla="*/ 639 h 2207"/>
                <a:gd name="T4" fmla="*/ 551 w 1306"/>
                <a:gd name="T5" fmla="*/ 605 h 2207"/>
                <a:gd name="T6" fmla="*/ 580 w 1306"/>
                <a:gd name="T7" fmla="*/ 585 h 2207"/>
                <a:gd name="T8" fmla="*/ 709 w 1306"/>
                <a:gd name="T9" fmla="*/ 582 h 2207"/>
                <a:gd name="T10" fmla="*/ 743 w 1306"/>
                <a:gd name="T11" fmla="*/ 594 h 2207"/>
                <a:gd name="T12" fmla="*/ 764 w 1306"/>
                <a:gd name="T13" fmla="*/ 620 h 2207"/>
                <a:gd name="T14" fmla="*/ 848 w 1306"/>
                <a:gd name="T15" fmla="*/ 2089 h 2207"/>
                <a:gd name="T16" fmla="*/ 1189 w 1306"/>
                <a:gd name="T17" fmla="*/ 369 h 2207"/>
                <a:gd name="T18" fmla="*/ 1002 w 1306"/>
                <a:gd name="T19" fmla="*/ 117 h 2207"/>
                <a:gd name="T20" fmla="*/ 1189 w 1306"/>
                <a:gd name="T21" fmla="*/ 250 h 2207"/>
                <a:gd name="T22" fmla="*/ 1002 w 1306"/>
                <a:gd name="T23" fmla="*/ 117 h 2207"/>
                <a:gd name="T24" fmla="*/ 424 w 1306"/>
                <a:gd name="T25" fmla="*/ 250 h 2207"/>
                <a:gd name="T26" fmla="*/ 884 w 1306"/>
                <a:gd name="T27" fmla="*/ 117 h 2207"/>
                <a:gd name="T28" fmla="*/ 119 w 1306"/>
                <a:gd name="T29" fmla="*/ 117 h 2207"/>
                <a:gd name="T30" fmla="*/ 305 w 1306"/>
                <a:gd name="T31" fmla="*/ 250 h 2207"/>
                <a:gd name="T32" fmla="*/ 119 w 1306"/>
                <a:gd name="T33" fmla="*/ 117 h 2207"/>
                <a:gd name="T34" fmla="*/ 1247 w 1306"/>
                <a:gd name="T35" fmla="*/ 0 h 2207"/>
                <a:gd name="T36" fmla="*/ 1282 w 1306"/>
                <a:gd name="T37" fmla="*/ 11 h 2207"/>
                <a:gd name="T38" fmla="*/ 1303 w 1306"/>
                <a:gd name="T39" fmla="*/ 39 h 2207"/>
                <a:gd name="T40" fmla="*/ 1306 w 1306"/>
                <a:gd name="T41" fmla="*/ 2147 h 2207"/>
                <a:gd name="T42" fmla="*/ 1295 w 1306"/>
                <a:gd name="T43" fmla="*/ 2183 h 2207"/>
                <a:gd name="T44" fmla="*/ 1266 w 1306"/>
                <a:gd name="T45" fmla="*/ 2204 h 2207"/>
                <a:gd name="T46" fmla="*/ 793 w 1306"/>
                <a:gd name="T47" fmla="*/ 2207 h 2207"/>
                <a:gd name="T48" fmla="*/ 758 w 1306"/>
                <a:gd name="T49" fmla="*/ 2197 h 2207"/>
                <a:gd name="T50" fmla="*/ 738 w 1306"/>
                <a:gd name="T51" fmla="*/ 2169 h 2207"/>
                <a:gd name="T52" fmla="*/ 653 w 1306"/>
                <a:gd name="T53" fmla="*/ 706 h 2207"/>
                <a:gd name="T54" fmla="*/ 570 w 1306"/>
                <a:gd name="T55" fmla="*/ 2169 h 2207"/>
                <a:gd name="T56" fmla="*/ 548 w 1306"/>
                <a:gd name="T57" fmla="*/ 2197 h 2207"/>
                <a:gd name="T58" fmla="*/ 514 w 1306"/>
                <a:gd name="T59" fmla="*/ 2207 h 2207"/>
                <a:gd name="T60" fmla="*/ 41 w 1306"/>
                <a:gd name="T61" fmla="*/ 2204 h 2207"/>
                <a:gd name="T62" fmla="*/ 13 w 1306"/>
                <a:gd name="T63" fmla="*/ 2183 h 2207"/>
                <a:gd name="T64" fmla="*/ 0 w 1306"/>
                <a:gd name="T65" fmla="*/ 2147 h 2207"/>
                <a:gd name="T66" fmla="*/ 4 w 1306"/>
                <a:gd name="T67" fmla="*/ 39 h 2207"/>
                <a:gd name="T68" fmla="*/ 25 w 1306"/>
                <a:gd name="T69" fmla="*/ 11 h 2207"/>
                <a:gd name="T70" fmla="*/ 60 w 1306"/>
                <a:gd name="T71" fmla="*/ 0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06" h="2207">
                  <a:moveTo>
                    <a:pt x="119" y="369"/>
                  </a:moveTo>
                  <a:lnTo>
                    <a:pt x="119" y="2089"/>
                  </a:lnTo>
                  <a:lnTo>
                    <a:pt x="458" y="2089"/>
                  </a:lnTo>
                  <a:lnTo>
                    <a:pt x="539" y="639"/>
                  </a:lnTo>
                  <a:lnTo>
                    <a:pt x="543" y="620"/>
                  </a:lnTo>
                  <a:lnTo>
                    <a:pt x="551" y="605"/>
                  </a:lnTo>
                  <a:lnTo>
                    <a:pt x="564" y="594"/>
                  </a:lnTo>
                  <a:lnTo>
                    <a:pt x="580" y="585"/>
                  </a:lnTo>
                  <a:lnTo>
                    <a:pt x="598" y="582"/>
                  </a:lnTo>
                  <a:lnTo>
                    <a:pt x="709" y="582"/>
                  </a:lnTo>
                  <a:lnTo>
                    <a:pt x="728" y="585"/>
                  </a:lnTo>
                  <a:lnTo>
                    <a:pt x="743" y="594"/>
                  </a:lnTo>
                  <a:lnTo>
                    <a:pt x="755" y="605"/>
                  </a:lnTo>
                  <a:lnTo>
                    <a:pt x="764" y="620"/>
                  </a:lnTo>
                  <a:lnTo>
                    <a:pt x="768" y="639"/>
                  </a:lnTo>
                  <a:lnTo>
                    <a:pt x="848" y="2089"/>
                  </a:lnTo>
                  <a:lnTo>
                    <a:pt x="1189" y="2089"/>
                  </a:lnTo>
                  <a:lnTo>
                    <a:pt x="1189" y="369"/>
                  </a:lnTo>
                  <a:lnTo>
                    <a:pt x="119" y="369"/>
                  </a:lnTo>
                  <a:close/>
                  <a:moveTo>
                    <a:pt x="1002" y="117"/>
                  </a:moveTo>
                  <a:lnTo>
                    <a:pt x="1002" y="250"/>
                  </a:lnTo>
                  <a:lnTo>
                    <a:pt x="1189" y="250"/>
                  </a:lnTo>
                  <a:lnTo>
                    <a:pt x="1189" y="117"/>
                  </a:lnTo>
                  <a:lnTo>
                    <a:pt x="1002" y="117"/>
                  </a:lnTo>
                  <a:close/>
                  <a:moveTo>
                    <a:pt x="424" y="117"/>
                  </a:moveTo>
                  <a:lnTo>
                    <a:pt x="424" y="250"/>
                  </a:lnTo>
                  <a:lnTo>
                    <a:pt x="884" y="250"/>
                  </a:lnTo>
                  <a:lnTo>
                    <a:pt x="884" y="117"/>
                  </a:lnTo>
                  <a:lnTo>
                    <a:pt x="424" y="117"/>
                  </a:lnTo>
                  <a:close/>
                  <a:moveTo>
                    <a:pt x="119" y="117"/>
                  </a:moveTo>
                  <a:lnTo>
                    <a:pt x="119" y="250"/>
                  </a:lnTo>
                  <a:lnTo>
                    <a:pt x="305" y="250"/>
                  </a:lnTo>
                  <a:lnTo>
                    <a:pt x="305" y="117"/>
                  </a:lnTo>
                  <a:lnTo>
                    <a:pt x="119" y="117"/>
                  </a:lnTo>
                  <a:close/>
                  <a:moveTo>
                    <a:pt x="60" y="0"/>
                  </a:moveTo>
                  <a:lnTo>
                    <a:pt x="1247" y="0"/>
                  </a:lnTo>
                  <a:lnTo>
                    <a:pt x="1266" y="3"/>
                  </a:lnTo>
                  <a:lnTo>
                    <a:pt x="1282" y="11"/>
                  </a:lnTo>
                  <a:lnTo>
                    <a:pt x="1295" y="23"/>
                  </a:lnTo>
                  <a:lnTo>
                    <a:pt x="1303" y="39"/>
                  </a:lnTo>
                  <a:lnTo>
                    <a:pt x="1306" y="58"/>
                  </a:lnTo>
                  <a:lnTo>
                    <a:pt x="1306" y="2147"/>
                  </a:lnTo>
                  <a:lnTo>
                    <a:pt x="1303" y="2167"/>
                  </a:lnTo>
                  <a:lnTo>
                    <a:pt x="1295" y="2183"/>
                  </a:lnTo>
                  <a:lnTo>
                    <a:pt x="1282" y="2195"/>
                  </a:lnTo>
                  <a:lnTo>
                    <a:pt x="1266" y="2204"/>
                  </a:lnTo>
                  <a:lnTo>
                    <a:pt x="1247" y="2207"/>
                  </a:lnTo>
                  <a:lnTo>
                    <a:pt x="793" y="2207"/>
                  </a:lnTo>
                  <a:lnTo>
                    <a:pt x="774" y="2205"/>
                  </a:lnTo>
                  <a:lnTo>
                    <a:pt x="758" y="2197"/>
                  </a:lnTo>
                  <a:lnTo>
                    <a:pt x="746" y="2184"/>
                  </a:lnTo>
                  <a:lnTo>
                    <a:pt x="738" y="2169"/>
                  </a:lnTo>
                  <a:lnTo>
                    <a:pt x="734" y="2151"/>
                  </a:lnTo>
                  <a:lnTo>
                    <a:pt x="653" y="706"/>
                  </a:lnTo>
                  <a:lnTo>
                    <a:pt x="574" y="2151"/>
                  </a:lnTo>
                  <a:lnTo>
                    <a:pt x="570" y="2169"/>
                  </a:lnTo>
                  <a:lnTo>
                    <a:pt x="561" y="2184"/>
                  </a:lnTo>
                  <a:lnTo>
                    <a:pt x="548" y="2197"/>
                  </a:lnTo>
                  <a:lnTo>
                    <a:pt x="533" y="2205"/>
                  </a:lnTo>
                  <a:lnTo>
                    <a:pt x="514" y="2207"/>
                  </a:lnTo>
                  <a:lnTo>
                    <a:pt x="60" y="2207"/>
                  </a:lnTo>
                  <a:lnTo>
                    <a:pt x="41" y="2204"/>
                  </a:lnTo>
                  <a:lnTo>
                    <a:pt x="25" y="2195"/>
                  </a:lnTo>
                  <a:lnTo>
                    <a:pt x="13" y="2183"/>
                  </a:lnTo>
                  <a:lnTo>
                    <a:pt x="4" y="2167"/>
                  </a:lnTo>
                  <a:lnTo>
                    <a:pt x="0" y="2147"/>
                  </a:lnTo>
                  <a:lnTo>
                    <a:pt x="0" y="58"/>
                  </a:lnTo>
                  <a:lnTo>
                    <a:pt x="4" y="39"/>
                  </a:lnTo>
                  <a:lnTo>
                    <a:pt x="13" y="23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6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</p:grp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907056" y="1364991"/>
          <a:ext cx="1705183" cy="1219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0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4296">
                <a:tc>
                  <a:txBody>
                    <a:bodyPr/>
                    <a:lstStyle/>
                    <a:p>
                      <a:r>
                        <a:rPr lang="ru-RU" sz="1400" b="0" dirty="0" err="1" smtClean="0"/>
                        <a:t>Нз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1123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Н-С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995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349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310309" y="4998721"/>
          <a:ext cx="1705183" cy="1219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0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4296">
                <a:tc>
                  <a:txBody>
                    <a:bodyPr/>
                    <a:lstStyle/>
                    <a:p>
                      <a:r>
                        <a:rPr lang="ru-RU" sz="1400" b="0" dirty="0" err="1" smtClean="0"/>
                        <a:t>Нз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664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Н-С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704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623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367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330506" y="3068933"/>
          <a:ext cx="1705183" cy="1219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0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4296">
                <a:tc>
                  <a:txBody>
                    <a:bodyPr/>
                    <a:lstStyle/>
                    <a:p>
                      <a:r>
                        <a:rPr lang="ru-RU" sz="1400" b="0" dirty="0" err="1" smtClean="0"/>
                        <a:t>Нз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Н-С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7159129" y="5028099"/>
          <a:ext cx="1705183" cy="1219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0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4296">
                <a:tc>
                  <a:txBody>
                    <a:bodyPr/>
                    <a:lstStyle/>
                    <a:p>
                      <a:r>
                        <a:rPr lang="ru-RU" sz="1400" b="0" dirty="0" err="1" smtClean="0"/>
                        <a:t>Нз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Н-С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7157292" y="3043227"/>
          <a:ext cx="1705183" cy="1219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0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4296">
                <a:tc>
                  <a:txBody>
                    <a:bodyPr/>
                    <a:lstStyle/>
                    <a:p>
                      <a:r>
                        <a:rPr lang="ru-RU" sz="1400" b="0" dirty="0" err="1" smtClean="0"/>
                        <a:t>Нз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332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Н-С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6461393" y="1388861"/>
          <a:ext cx="1705183" cy="1219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0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4296">
                <a:tc>
                  <a:txBody>
                    <a:bodyPr/>
                    <a:lstStyle/>
                    <a:p>
                      <a:r>
                        <a:rPr lang="ru-RU" sz="1400" b="0" dirty="0" err="1" smtClean="0"/>
                        <a:t>Нз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4396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Н-С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3803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4045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Дон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2144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Inhaltsplatzhalter 4"/>
          <p:cNvSpPr txBox="1">
            <a:spLocks/>
          </p:cNvSpPr>
          <p:nvPr/>
        </p:nvSpPr>
        <p:spPr>
          <a:xfrm>
            <a:off x="2008503" y="5178299"/>
            <a:ext cx="185841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Бесплатное горячее </a:t>
            </a:r>
            <a:r>
              <a:rPr lang="ru-RU" sz="1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питание для </a:t>
            </a:r>
            <a:r>
              <a:rPr lang="ru-RU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граждан пожилого возраста </a:t>
            </a:r>
            <a:r>
              <a:rPr lang="ru-RU" sz="1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инвалидов, ветеранов </a:t>
            </a:r>
            <a:br>
              <a:rPr lang="ru-RU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войны и труда</a:t>
            </a:r>
            <a:r>
              <a:rPr lang="en-US" sz="1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1C289EC9-B532-4D23-8AC1-B15E08488DBD}"/>
              </a:ext>
            </a:extLst>
          </p:cNvPr>
          <p:cNvSpPr/>
          <p:nvPr/>
        </p:nvSpPr>
        <p:spPr>
          <a:xfrm>
            <a:off x="2689561" y="1725682"/>
            <a:ext cx="1422303" cy="905392"/>
          </a:xfrm>
          <a:prstGeom prst="rect">
            <a:avLst/>
          </a:prstGeom>
        </p:spPr>
        <p:txBody>
          <a:bodyPr wrap="square" lIns="43196" tIns="21598" rIns="43196" bIns="21598">
            <a:spAutoFit/>
          </a:bodyPr>
          <a:lstStyle/>
          <a:p>
            <a:pPr>
              <a:spcAft>
                <a:spcPts val="756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срочные разовые социальные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223">
            <a:extLst>
              <a:ext uri="{FF2B5EF4-FFF2-40B4-BE49-F238E27FC236}">
                <a16:creationId xmlns="" xmlns:a16="http://schemas.microsoft.com/office/drawing/2014/main" id="{51E2AA83-6023-4035-89E8-5091E7AEB5E6}"/>
              </a:ext>
            </a:extLst>
          </p:cNvPr>
          <p:cNvGrpSpPr>
            <a:grpSpLocks noChangeAspect="1"/>
          </p:cNvGrpSpPr>
          <p:nvPr/>
        </p:nvGrpSpPr>
        <p:grpSpPr>
          <a:xfrm>
            <a:off x="2935714" y="2832441"/>
            <a:ext cx="570978" cy="737293"/>
            <a:chOff x="9145588" y="2724150"/>
            <a:chExt cx="454025" cy="484188"/>
          </a:xfrm>
          <a:solidFill>
            <a:srgbClr val="00B0F0"/>
          </a:solidFill>
        </p:grpSpPr>
        <p:sp>
          <p:nvSpPr>
            <p:cNvPr id="34" name="Freeform 107">
              <a:extLst>
                <a:ext uri="{FF2B5EF4-FFF2-40B4-BE49-F238E27FC236}">
                  <a16:creationId xmlns="" xmlns:a16="http://schemas.microsoft.com/office/drawing/2014/main" id="{C977FB24-9335-40B0-AF4D-BDE5A294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5588" y="2724150"/>
              <a:ext cx="376237" cy="158750"/>
            </a:xfrm>
            <a:custGeom>
              <a:avLst/>
              <a:gdLst>
                <a:gd name="T0" fmla="*/ 1304 w 2610"/>
                <a:gd name="T1" fmla="*/ 0 h 1100"/>
                <a:gd name="T2" fmla="*/ 1324 w 2610"/>
                <a:gd name="T3" fmla="*/ 2 h 1100"/>
                <a:gd name="T4" fmla="*/ 1342 w 2610"/>
                <a:gd name="T5" fmla="*/ 8 h 1100"/>
                <a:gd name="T6" fmla="*/ 1360 w 2610"/>
                <a:gd name="T7" fmla="*/ 19 h 1100"/>
                <a:gd name="T8" fmla="*/ 2573 w 2610"/>
                <a:gd name="T9" fmla="*/ 937 h 1100"/>
                <a:gd name="T10" fmla="*/ 2588 w 2610"/>
                <a:gd name="T11" fmla="*/ 951 h 1100"/>
                <a:gd name="T12" fmla="*/ 2600 w 2610"/>
                <a:gd name="T13" fmla="*/ 968 h 1100"/>
                <a:gd name="T14" fmla="*/ 2607 w 2610"/>
                <a:gd name="T15" fmla="*/ 987 h 1100"/>
                <a:gd name="T16" fmla="*/ 2610 w 2610"/>
                <a:gd name="T17" fmla="*/ 1006 h 1100"/>
                <a:gd name="T18" fmla="*/ 2608 w 2610"/>
                <a:gd name="T19" fmla="*/ 1027 h 1100"/>
                <a:gd name="T20" fmla="*/ 2602 w 2610"/>
                <a:gd name="T21" fmla="*/ 1046 h 1100"/>
                <a:gd name="T22" fmla="*/ 2592 w 2610"/>
                <a:gd name="T23" fmla="*/ 1063 h 1100"/>
                <a:gd name="T24" fmla="*/ 2576 w 2610"/>
                <a:gd name="T25" fmla="*/ 1080 h 1100"/>
                <a:gd name="T26" fmla="*/ 2559 w 2610"/>
                <a:gd name="T27" fmla="*/ 1091 h 1100"/>
                <a:gd name="T28" fmla="*/ 2539 w 2610"/>
                <a:gd name="T29" fmla="*/ 1098 h 1100"/>
                <a:gd name="T30" fmla="*/ 2519 w 2610"/>
                <a:gd name="T31" fmla="*/ 1100 h 1100"/>
                <a:gd name="T32" fmla="*/ 2500 w 2610"/>
                <a:gd name="T33" fmla="*/ 1098 h 1100"/>
                <a:gd name="T34" fmla="*/ 2481 w 2610"/>
                <a:gd name="T35" fmla="*/ 1092 h 1100"/>
                <a:gd name="T36" fmla="*/ 2464 w 2610"/>
                <a:gd name="T37" fmla="*/ 1082 h 1100"/>
                <a:gd name="T38" fmla="*/ 1304 w 2610"/>
                <a:gd name="T39" fmla="*/ 205 h 1100"/>
                <a:gd name="T40" fmla="*/ 145 w 2610"/>
                <a:gd name="T41" fmla="*/ 1082 h 1100"/>
                <a:gd name="T42" fmla="*/ 128 w 2610"/>
                <a:gd name="T43" fmla="*/ 1092 h 1100"/>
                <a:gd name="T44" fmla="*/ 108 w 2610"/>
                <a:gd name="T45" fmla="*/ 1098 h 1100"/>
                <a:gd name="T46" fmla="*/ 88 w 2610"/>
                <a:gd name="T47" fmla="*/ 1100 h 1100"/>
                <a:gd name="T48" fmla="*/ 68 w 2610"/>
                <a:gd name="T49" fmla="*/ 1097 h 1100"/>
                <a:gd name="T50" fmla="*/ 50 w 2610"/>
                <a:gd name="T51" fmla="*/ 1090 h 1100"/>
                <a:gd name="T52" fmla="*/ 33 w 2610"/>
                <a:gd name="T53" fmla="*/ 1079 h 1100"/>
                <a:gd name="T54" fmla="*/ 18 w 2610"/>
                <a:gd name="T55" fmla="*/ 1063 h 1100"/>
                <a:gd name="T56" fmla="*/ 8 w 2610"/>
                <a:gd name="T57" fmla="*/ 1046 h 1100"/>
                <a:gd name="T58" fmla="*/ 2 w 2610"/>
                <a:gd name="T59" fmla="*/ 1027 h 1100"/>
                <a:gd name="T60" fmla="*/ 0 w 2610"/>
                <a:gd name="T61" fmla="*/ 1006 h 1100"/>
                <a:gd name="T62" fmla="*/ 3 w 2610"/>
                <a:gd name="T63" fmla="*/ 987 h 1100"/>
                <a:gd name="T64" fmla="*/ 10 w 2610"/>
                <a:gd name="T65" fmla="*/ 968 h 1100"/>
                <a:gd name="T66" fmla="*/ 21 w 2610"/>
                <a:gd name="T67" fmla="*/ 951 h 1100"/>
                <a:gd name="T68" fmla="*/ 37 w 2610"/>
                <a:gd name="T69" fmla="*/ 937 h 1100"/>
                <a:gd name="T70" fmla="*/ 1250 w 2610"/>
                <a:gd name="T71" fmla="*/ 19 h 1100"/>
                <a:gd name="T72" fmla="*/ 1268 w 2610"/>
                <a:gd name="T73" fmla="*/ 8 h 1100"/>
                <a:gd name="T74" fmla="*/ 1286 w 2610"/>
                <a:gd name="T75" fmla="*/ 2 h 1100"/>
                <a:gd name="T76" fmla="*/ 1304 w 2610"/>
                <a:gd name="T77" fmla="*/ 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10" h="1100">
                  <a:moveTo>
                    <a:pt x="1304" y="0"/>
                  </a:moveTo>
                  <a:lnTo>
                    <a:pt x="1324" y="2"/>
                  </a:lnTo>
                  <a:lnTo>
                    <a:pt x="1342" y="8"/>
                  </a:lnTo>
                  <a:lnTo>
                    <a:pt x="1360" y="19"/>
                  </a:lnTo>
                  <a:lnTo>
                    <a:pt x="2573" y="937"/>
                  </a:lnTo>
                  <a:lnTo>
                    <a:pt x="2588" y="951"/>
                  </a:lnTo>
                  <a:lnTo>
                    <a:pt x="2600" y="968"/>
                  </a:lnTo>
                  <a:lnTo>
                    <a:pt x="2607" y="987"/>
                  </a:lnTo>
                  <a:lnTo>
                    <a:pt x="2610" y="1006"/>
                  </a:lnTo>
                  <a:lnTo>
                    <a:pt x="2608" y="1027"/>
                  </a:lnTo>
                  <a:lnTo>
                    <a:pt x="2602" y="1046"/>
                  </a:lnTo>
                  <a:lnTo>
                    <a:pt x="2592" y="1063"/>
                  </a:lnTo>
                  <a:lnTo>
                    <a:pt x="2576" y="1080"/>
                  </a:lnTo>
                  <a:lnTo>
                    <a:pt x="2559" y="1091"/>
                  </a:lnTo>
                  <a:lnTo>
                    <a:pt x="2539" y="1098"/>
                  </a:lnTo>
                  <a:lnTo>
                    <a:pt x="2519" y="1100"/>
                  </a:lnTo>
                  <a:lnTo>
                    <a:pt x="2500" y="1098"/>
                  </a:lnTo>
                  <a:lnTo>
                    <a:pt x="2481" y="1092"/>
                  </a:lnTo>
                  <a:lnTo>
                    <a:pt x="2464" y="1082"/>
                  </a:lnTo>
                  <a:lnTo>
                    <a:pt x="1304" y="205"/>
                  </a:lnTo>
                  <a:lnTo>
                    <a:pt x="145" y="1082"/>
                  </a:lnTo>
                  <a:lnTo>
                    <a:pt x="128" y="1092"/>
                  </a:lnTo>
                  <a:lnTo>
                    <a:pt x="108" y="1098"/>
                  </a:lnTo>
                  <a:lnTo>
                    <a:pt x="88" y="1100"/>
                  </a:lnTo>
                  <a:lnTo>
                    <a:pt x="68" y="1097"/>
                  </a:lnTo>
                  <a:lnTo>
                    <a:pt x="50" y="1090"/>
                  </a:lnTo>
                  <a:lnTo>
                    <a:pt x="33" y="1079"/>
                  </a:lnTo>
                  <a:lnTo>
                    <a:pt x="18" y="1063"/>
                  </a:lnTo>
                  <a:lnTo>
                    <a:pt x="8" y="1046"/>
                  </a:lnTo>
                  <a:lnTo>
                    <a:pt x="2" y="1027"/>
                  </a:lnTo>
                  <a:lnTo>
                    <a:pt x="0" y="1006"/>
                  </a:lnTo>
                  <a:lnTo>
                    <a:pt x="3" y="987"/>
                  </a:lnTo>
                  <a:lnTo>
                    <a:pt x="10" y="968"/>
                  </a:lnTo>
                  <a:lnTo>
                    <a:pt x="21" y="951"/>
                  </a:lnTo>
                  <a:lnTo>
                    <a:pt x="37" y="937"/>
                  </a:lnTo>
                  <a:lnTo>
                    <a:pt x="1250" y="19"/>
                  </a:lnTo>
                  <a:lnTo>
                    <a:pt x="1268" y="8"/>
                  </a:lnTo>
                  <a:lnTo>
                    <a:pt x="1286" y="2"/>
                  </a:lnTo>
                  <a:lnTo>
                    <a:pt x="1304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  <p:sp>
          <p:nvSpPr>
            <p:cNvPr id="35" name="Freeform 108">
              <a:extLst>
                <a:ext uri="{FF2B5EF4-FFF2-40B4-BE49-F238E27FC236}">
                  <a16:creationId xmlns="" xmlns:a16="http://schemas.microsoft.com/office/drawing/2014/main" id="{121293C8-87DC-4AFE-B3C8-C55B62843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5588" y="2779713"/>
              <a:ext cx="454025" cy="428625"/>
            </a:xfrm>
            <a:custGeom>
              <a:avLst/>
              <a:gdLst>
                <a:gd name="T0" fmla="*/ 1777 w 3150"/>
                <a:gd name="T1" fmla="*/ 1473 h 2964"/>
                <a:gd name="T2" fmla="*/ 1675 w 3150"/>
                <a:gd name="T3" fmla="*/ 1516 h 2964"/>
                <a:gd name="T4" fmla="*/ 1598 w 3150"/>
                <a:gd name="T5" fmla="*/ 1596 h 2964"/>
                <a:gd name="T6" fmla="*/ 1558 w 3150"/>
                <a:gd name="T7" fmla="*/ 1708 h 2964"/>
                <a:gd name="T8" fmla="*/ 1565 w 3150"/>
                <a:gd name="T9" fmla="*/ 1825 h 2964"/>
                <a:gd name="T10" fmla="*/ 1618 w 3150"/>
                <a:gd name="T11" fmla="*/ 1930 h 2964"/>
                <a:gd name="T12" fmla="*/ 2928 w 3150"/>
                <a:gd name="T13" fmla="*/ 1897 h 2964"/>
                <a:gd name="T14" fmla="*/ 2966 w 3150"/>
                <a:gd name="T15" fmla="*/ 1787 h 2964"/>
                <a:gd name="T16" fmla="*/ 2957 w 3150"/>
                <a:gd name="T17" fmla="*/ 1669 h 2964"/>
                <a:gd name="T18" fmla="*/ 2903 w 3150"/>
                <a:gd name="T19" fmla="*/ 1566 h 2964"/>
                <a:gd name="T20" fmla="*/ 2817 w 3150"/>
                <a:gd name="T21" fmla="*/ 1497 h 2964"/>
                <a:gd name="T22" fmla="*/ 2709 w 3150"/>
                <a:gd name="T23" fmla="*/ 1469 h 2964"/>
                <a:gd name="T24" fmla="*/ 2601 w 3150"/>
                <a:gd name="T25" fmla="*/ 1480 h 2964"/>
                <a:gd name="T26" fmla="*/ 2484 w 3150"/>
                <a:gd name="T27" fmla="*/ 1539 h 2964"/>
                <a:gd name="T28" fmla="*/ 2399 w 3150"/>
                <a:gd name="T29" fmla="*/ 1636 h 2964"/>
                <a:gd name="T30" fmla="*/ 2356 w 3150"/>
                <a:gd name="T31" fmla="*/ 1761 h 2964"/>
                <a:gd name="T32" fmla="*/ 2342 w 3150"/>
                <a:gd name="T33" fmla="*/ 1847 h 2964"/>
                <a:gd name="T34" fmla="*/ 2302 w 3150"/>
                <a:gd name="T35" fmla="*/ 1889 h 2964"/>
                <a:gd name="T36" fmla="*/ 2240 w 3150"/>
                <a:gd name="T37" fmla="*/ 1896 h 2964"/>
                <a:gd name="T38" fmla="*/ 2190 w 3150"/>
                <a:gd name="T39" fmla="*/ 1865 h 2964"/>
                <a:gd name="T40" fmla="*/ 2171 w 3150"/>
                <a:gd name="T41" fmla="*/ 1807 h 2964"/>
                <a:gd name="T42" fmla="*/ 2144 w 3150"/>
                <a:gd name="T43" fmla="*/ 1675 h 2964"/>
                <a:gd name="T44" fmla="*/ 2072 w 3150"/>
                <a:gd name="T45" fmla="*/ 1568 h 2964"/>
                <a:gd name="T46" fmla="*/ 1964 w 3150"/>
                <a:gd name="T47" fmla="*/ 1495 h 2964"/>
                <a:gd name="T48" fmla="*/ 1832 w 3150"/>
                <a:gd name="T49" fmla="*/ 1468 h 2964"/>
                <a:gd name="T50" fmla="*/ 182 w 3150"/>
                <a:gd name="T51" fmla="*/ 2463 h 2964"/>
                <a:gd name="T52" fmla="*/ 1446 w 3150"/>
                <a:gd name="T53" fmla="*/ 2002 h 2964"/>
                <a:gd name="T54" fmla="*/ 1386 w 3150"/>
                <a:gd name="T55" fmla="*/ 1860 h 2964"/>
                <a:gd name="T56" fmla="*/ 1375 w 3150"/>
                <a:gd name="T57" fmla="*/ 1708 h 2964"/>
                <a:gd name="T58" fmla="*/ 1415 w 3150"/>
                <a:gd name="T59" fmla="*/ 1558 h 2964"/>
                <a:gd name="T60" fmla="*/ 1497 w 3150"/>
                <a:gd name="T61" fmla="*/ 1430 h 2964"/>
                <a:gd name="T62" fmla="*/ 1614 w 3150"/>
                <a:gd name="T63" fmla="*/ 1340 h 2964"/>
                <a:gd name="T64" fmla="*/ 1755 w 3150"/>
                <a:gd name="T65" fmla="*/ 1293 h 2964"/>
                <a:gd name="T66" fmla="*/ 1885 w 3150"/>
                <a:gd name="T67" fmla="*/ 1288 h 2964"/>
                <a:gd name="T68" fmla="*/ 2033 w 3150"/>
                <a:gd name="T69" fmla="*/ 1326 h 2964"/>
                <a:gd name="T70" fmla="*/ 2161 w 3150"/>
                <a:gd name="T71" fmla="*/ 1404 h 2964"/>
                <a:gd name="T72" fmla="*/ 2262 w 3150"/>
                <a:gd name="T73" fmla="*/ 1514 h 2964"/>
                <a:gd name="T74" fmla="*/ 2354 w 3150"/>
                <a:gd name="T75" fmla="*/ 1411 h 2964"/>
                <a:gd name="T76" fmla="*/ 2428 w 3150"/>
                <a:gd name="T77" fmla="*/ 1054 h 2964"/>
                <a:gd name="T78" fmla="*/ 1324 w 3150"/>
                <a:gd name="T79" fmla="*/ 2 h 2964"/>
                <a:gd name="T80" fmla="*/ 2573 w 3150"/>
                <a:gd name="T81" fmla="*/ 935 h 2964"/>
                <a:gd name="T82" fmla="*/ 2607 w 3150"/>
                <a:gd name="T83" fmla="*/ 988 h 2964"/>
                <a:gd name="T84" fmla="*/ 2650 w 3150"/>
                <a:gd name="T85" fmla="*/ 1287 h 2964"/>
                <a:gd name="T86" fmla="*/ 2769 w 3150"/>
                <a:gd name="T87" fmla="*/ 1293 h 2964"/>
                <a:gd name="T88" fmla="*/ 2909 w 3150"/>
                <a:gd name="T89" fmla="*/ 1340 h 2964"/>
                <a:gd name="T90" fmla="*/ 3025 w 3150"/>
                <a:gd name="T91" fmla="*/ 1430 h 2964"/>
                <a:gd name="T92" fmla="*/ 3109 w 3150"/>
                <a:gd name="T93" fmla="*/ 1558 h 2964"/>
                <a:gd name="T94" fmla="*/ 3148 w 3150"/>
                <a:gd name="T95" fmla="*/ 1708 h 2964"/>
                <a:gd name="T96" fmla="*/ 3137 w 3150"/>
                <a:gd name="T97" fmla="*/ 1860 h 2964"/>
                <a:gd name="T98" fmla="*/ 3076 w 3150"/>
                <a:gd name="T99" fmla="*/ 2002 h 2964"/>
                <a:gd name="T100" fmla="*/ 2588 w 3150"/>
                <a:gd name="T101" fmla="*/ 2612 h 2964"/>
                <a:gd name="T102" fmla="*/ 2301 w 3150"/>
                <a:gd name="T103" fmla="*/ 2954 h 2964"/>
                <a:gd name="T104" fmla="*/ 2241 w 3150"/>
                <a:gd name="T105" fmla="*/ 2962 h 2964"/>
                <a:gd name="T106" fmla="*/ 2191 w 3150"/>
                <a:gd name="T107" fmla="*/ 2930 h 2964"/>
                <a:gd name="T108" fmla="*/ 70 w 3150"/>
                <a:gd name="T109" fmla="*/ 2642 h 2964"/>
                <a:gd name="T110" fmla="*/ 20 w 3150"/>
                <a:gd name="T111" fmla="*/ 2611 h 2964"/>
                <a:gd name="T112" fmla="*/ 0 w 3150"/>
                <a:gd name="T113" fmla="*/ 2553 h 2964"/>
                <a:gd name="T114" fmla="*/ 9 w 3150"/>
                <a:gd name="T115" fmla="*/ 968 h 2964"/>
                <a:gd name="T116" fmla="*/ 1250 w 3150"/>
                <a:gd name="T117" fmla="*/ 17 h 2964"/>
                <a:gd name="T118" fmla="*/ 1304 w 3150"/>
                <a:gd name="T119" fmla="*/ 0 h 2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50" h="2964">
                  <a:moveTo>
                    <a:pt x="1832" y="1468"/>
                  </a:moveTo>
                  <a:lnTo>
                    <a:pt x="1815" y="1469"/>
                  </a:lnTo>
                  <a:lnTo>
                    <a:pt x="1777" y="1473"/>
                  </a:lnTo>
                  <a:lnTo>
                    <a:pt x="1740" y="1483"/>
                  </a:lnTo>
                  <a:lnTo>
                    <a:pt x="1707" y="1497"/>
                  </a:lnTo>
                  <a:lnTo>
                    <a:pt x="1675" y="1516"/>
                  </a:lnTo>
                  <a:lnTo>
                    <a:pt x="1646" y="1539"/>
                  </a:lnTo>
                  <a:lnTo>
                    <a:pt x="1620" y="1566"/>
                  </a:lnTo>
                  <a:lnTo>
                    <a:pt x="1598" y="1596"/>
                  </a:lnTo>
                  <a:lnTo>
                    <a:pt x="1580" y="1631"/>
                  </a:lnTo>
                  <a:lnTo>
                    <a:pt x="1566" y="1669"/>
                  </a:lnTo>
                  <a:lnTo>
                    <a:pt x="1558" y="1708"/>
                  </a:lnTo>
                  <a:lnTo>
                    <a:pt x="1554" y="1748"/>
                  </a:lnTo>
                  <a:lnTo>
                    <a:pt x="1557" y="1787"/>
                  </a:lnTo>
                  <a:lnTo>
                    <a:pt x="1565" y="1825"/>
                  </a:lnTo>
                  <a:lnTo>
                    <a:pt x="1577" y="1861"/>
                  </a:lnTo>
                  <a:lnTo>
                    <a:pt x="1595" y="1897"/>
                  </a:lnTo>
                  <a:lnTo>
                    <a:pt x="1618" y="1930"/>
                  </a:lnTo>
                  <a:lnTo>
                    <a:pt x="2262" y="2728"/>
                  </a:lnTo>
                  <a:lnTo>
                    <a:pt x="2905" y="1930"/>
                  </a:lnTo>
                  <a:lnTo>
                    <a:pt x="2928" y="1897"/>
                  </a:lnTo>
                  <a:lnTo>
                    <a:pt x="2946" y="1861"/>
                  </a:lnTo>
                  <a:lnTo>
                    <a:pt x="2959" y="1825"/>
                  </a:lnTo>
                  <a:lnTo>
                    <a:pt x="2966" y="1787"/>
                  </a:lnTo>
                  <a:lnTo>
                    <a:pt x="2968" y="1748"/>
                  </a:lnTo>
                  <a:lnTo>
                    <a:pt x="2965" y="1708"/>
                  </a:lnTo>
                  <a:lnTo>
                    <a:pt x="2957" y="1669"/>
                  </a:lnTo>
                  <a:lnTo>
                    <a:pt x="2943" y="1631"/>
                  </a:lnTo>
                  <a:lnTo>
                    <a:pt x="2924" y="1596"/>
                  </a:lnTo>
                  <a:lnTo>
                    <a:pt x="2903" y="1566"/>
                  </a:lnTo>
                  <a:lnTo>
                    <a:pt x="2877" y="1539"/>
                  </a:lnTo>
                  <a:lnTo>
                    <a:pt x="2849" y="1516"/>
                  </a:lnTo>
                  <a:lnTo>
                    <a:pt x="2817" y="1497"/>
                  </a:lnTo>
                  <a:lnTo>
                    <a:pt x="2782" y="1483"/>
                  </a:lnTo>
                  <a:lnTo>
                    <a:pt x="2747" y="1473"/>
                  </a:lnTo>
                  <a:lnTo>
                    <a:pt x="2709" y="1469"/>
                  </a:lnTo>
                  <a:lnTo>
                    <a:pt x="2691" y="1468"/>
                  </a:lnTo>
                  <a:lnTo>
                    <a:pt x="2645" y="1471"/>
                  </a:lnTo>
                  <a:lnTo>
                    <a:pt x="2601" y="1480"/>
                  </a:lnTo>
                  <a:lnTo>
                    <a:pt x="2559" y="1495"/>
                  </a:lnTo>
                  <a:lnTo>
                    <a:pt x="2520" y="1515"/>
                  </a:lnTo>
                  <a:lnTo>
                    <a:pt x="2484" y="1539"/>
                  </a:lnTo>
                  <a:lnTo>
                    <a:pt x="2452" y="1568"/>
                  </a:lnTo>
                  <a:lnTo>
                    <a:pt x="2423" y="1601"/>
                  </a:lnTo>
                  <a:lnTo>
                    <a:pt x="2399" y="1636"/>
                  </a:lnTo>
                  <a:lnTo>
                    <a:pt x="2379" y="1675"/>
                  </a:lnTo>
                  <a:lnTo>
                    <a:pt x="2364" y="1717"/>
                  </a:lnTo>
                  <a:lnTo>
                    <a:pt x="2356" y="1761"/>
                  </a:lnTo>
                  <a:lnTo>
                    <a:pt x="2353" y="1807"/>
                  </a:lnTo>
                  <a:lnTo>
                    <a:pt x="2350" y="1829"/>
                  </a:lnTo>
                  <a:lnTo>
                    <a:pt x="2342" y="1847"/>
                  </a:lnTo>
                  <a:lnTo>
                    <a:pt x="2332" y="1865"/>
                  </a:lnTo>
                  <a:lnTo>
                    <a:pt x="2318" y="1879"/>
                  </a:lnTo>
                  <a:lnTo>
                    <a:pt x="2302" y="1889"/>
                  </a:lnTo>
                  <a:lnTo>
                    <a:pt x="2282" y="1896"/>
                  </a:lnTo>
                  <a:lnTo>
                    <a:pt x="2262" y="1898"/>
                  </a:lnTo>
                  <a:lnTo>
                    <a:pt x="2240" y="1896"/>
                  </a:lnTo>
                  <a:lnTo>
                    <a:pt x="2222" y="1889"/>
                  </a:lnTo>
                  <a:lnTo>
                    <a:pt x="2205" y="1879"/>
                  </a:lnTo>
                  <a:lnTo>
                    <a:pt x="2190" y="1865"/>
                  </a:lnTo>
                  <a:lnTo>
                    <a:pt x="2180" y="1847"/>
                  </a:lnTo>
                  <a:lnTo>
                    <a:pt x="2173" y="1829"/>
                  </a:lnTo>
                  <a:lnTo>
                    <a:pt x="2171" y="1807"/>
                  </a:lnTo>
                  <a:lnTo>
                    <a:pt x="2168" y="1761"/>
                  </a:lnTo>
                  <a:lnTo>
                    <a:pt x="2159" y="1717"/>
                  </a:lnTo>
                  <a:lnTo>
                    <a:pt x="2144" y="1675"/>
                  </a:lnTo>
                  <a:lnTo>
                    <a:pt x="2124" y="1636"/>
                  </a:lnTo>
                  <a:lnTo>
                    <a:pt x="2101" y="1601"/>
                  </a:lnTo>
                  <a:lnTo>
                    <a:pt x="2072" y="1568"/>
                  </a:lnTo>
                  <a:lnTo>
                    <a:pt x="2039" y="1539"/>
                  </a:lnTo>
                  <a:lnTo>
                    <a:pt x="2003" y="1515"/>
                  </a:lnTo>
                  <a:lnTo>
                    <a:pt x="1964" y="1495"/>
                  </a:lnTo>
                  <a:lnTo>
                    <a:pt x="1922" y="1480"/>
                  </a:lnTo>
                  <a:lnTo>
                    <a:pt x="1878" y="1471"/>
                  </a:lnTo>
                  <a:lnTo>
                    <a:pt x="1832" y="1468"/>
                  </a:lnTo>
                  <a:close/>
                  <a:moveTo>
                    <a:pt x="1304" y="205"/>
                  </a:moveTo>
                  <a:lnTo>
                    <a:pt x="182" y="1054"/>
                  </a:lnTo>
                  <a:lnTo>
                    <a:pt x="182" y="2463"/>
                  </a:lnTo>
                  <a:lnTo>
                    <a:pt x="1815" y="2463"/>
                  </a:lnTo>
                  <a:lnTo>
                    <a:pt x="1477" y="2045"/>
                  </a:lnTo>
                  <a:lnTo>
                    <a:pt x="1446" y="2002"/>
                  </a:lnTo>
                  <a:lnTo>
                    <a:pt x="1421" y="1957"/>
                  </a:lnTo>
                  <a:lnTo>
                    <a:pt x="1400" y="1910"/>
                  </a:lnTo>
                  <a:lnTo>
                    <a:pt x="1386" y="1860"/>
                  </a:lnTo>
                  <a:lnTo>
                    <a:pt x="1377" y="1810"/>
                  </a:lnTo>
                  <a:lnTo>
                    <a:pt x="1373" y="1759"/>
                  </a:lnTo>
                  <a:lnTo>
                    <a:pt x="1375" y="1708"/>
                  </a:lnTo>
                  <a:lnTo>
                    <a:pt x="1382" y="1657"/>
                  </a:lnTo>
                  <a:lnTo>
                    <a:pt x="1395" y="1607"/>
                  </a:lnTo>
                  <a:lnTo>
                    <a:pt x="1415" y="1558"/>
                  </a:lnTo>
                  <a:lnTo>
                    <a:pt x="1438" y="1510"/>
                  </a:lnTo>
                  <a:lnTo>
                    <a:pt x="1466" y="1469"/>
                  </a:lnTo>
                  <a:lnTo>
                    <a:pt x="1497" y="1430"/>
                  </a:lnTo>
                  <a:lnTo>
                    <a:pt x="1533" y="1395"/>
                  </a:lnTo>
                  <a:lnTo>
                    <a:pt x="1572" y="1365"/>
                  </a:lnTo>
                  <a:lnTo>
                    <a:pt x="1614" y="1340"/>
                  </a:lnTo>
                  <a:lnTo>
                    <a:pt x="1658" y="1319"/>
                  </a:lnTo>
                  <a:lnTo>
                    <a:pt x="1706" y="1303"/>
                  </a:lnTo>
                  <a:lnTo>
                    <a:pt x="1755" y="1293"/>
                  </a:lnTo>
                  <a:lnTo>
                    <a:pt x="1806" y="1286"/>
                  </a:lnTo>
                  <a:lnTo>
                    <a:pt x="1832" y="1286"/>
                  </a:lnTo>
                  <a:lnTo>
                    <a:pt x="1885" y="1288"/>
                  </a:lnTo>
                  <a:lnTo>
                    <a:pt x="1936" y="1297"/>
                  </a:lnTo>
                  <a:lnTo>
                    <a:pt x="1985" y="1309"/>
                  </a:lnTo>
                  <a:lnTo>
                    <a:pt x="2033" y="1326"/>
                  </a:lnTo>
                  <a:lnTo>
                    <a:pt x="2078" y="1349"/>
                  </a:lnTo>
                  <a:lnTo>
                    <a:pt x="2121" y="1374"/>
                  </a:lnTo>
                  <a:lnTo>
                    <a:pt x="2161" y="1404"/>
                  </a:lnTo>
                  <a:lnTo>
                    <a:pt x="2198" y="1437"/>
                  </a:lnTo>
                  <a:lnTo>
                    <a:pt x="2231" y="1474"/>
                  </a:lnTo>
                  <a:lnTo>
                    <a:pt x="2262" y="1514"/>
                  </a:lnTo>
                  <a:lnTo>
                    <a:pt x="2289" y="1477"/>
                  </a:lnTo>
                  <a:lnTo>
                    <a:pt x="2320" y="1443"/>
                  </a:lnTo>
                  <a:lnTo>
                    <a:pt x="2354" y="1411"/>
                  </a:lnTo>
                  <a:lnTo>
                    <a:pt x="2389" y="1384"/>
                  </a:lnTo>
                  <a:lnTo>
                    <a:pt x="2428" y="1358"/>
                  </a:lnTo>
                  <a:lnTo>
                    <a:pt x="2428" y="1054"/>
                  </a:lnTo>
                  <a:lnTo>
                    <a:pt x="1304" y="205"/>
                  </a:lnTo>
                  <a:close/>
                  <a:moveTo>
                    <a:pt x="1304" y="0"/>
                  </a:moveTo>
                  <a:lnTo>
                    <a:pt x="1324" y="2"/>
                  </a:lnTo>
                  <a:lnTo>
                    <a:pt x="1342" y="8"/>
                  </a:lnTo>
                  <a:lnTo>
                    <a:pt x="1360" y="17"/>
                  </a:lnTo>
                  <a:lnTo>
                    <a:pt x="2573" y="935"/>
                  </a:lnTo>
                  <a:lnTo>
                    <a:pt x="2588" y="951"/>
                  </a:lnTo>
                  <a:lnTo>
                    <a:pt x="2600" y="968"/>
                  </a:lnTo>
                  <a:lnTo>
                    <a:pt x="2607" y="988"/>
                  </a:lnTo>
                  <a:lnTo>
                    <a:pt x="2610" y="1008"/>
                  </a:lnTo>
                  <a:lnTo>
                    <a:pt x="2610" y="1293"/>
                  </a:lnTo>
                  <a:lnTo>
                    <a:pt x="2650" y="1287"/>
                  </a:lnTo>
                  <a:lnTo>
                    <a:pt x="2691" y="1286"/>
                  </a:lnTo>
                  <a:lnTo>
                    <a:pt x="2718" y="1286"/>
                  </a:lnTo>
                  <a:lnTo>
                    <a:pt x="2769" y="1293"/>
                  </a:lnTo>
                  <a:lnTo>
                    <a:pt x="2818" y="1303"/>
                  </a:lnTo>
                  <a:lnTo>
                    <a:pt x="2865" y="1319"/>
                  </a:lnTo>
                  <a:lnTo>
                    <a:pt x="2909" y="1340"/>
                  </a:lnTo>
                  <a:lnTo>
                    <a:pt x="2951" y="1365"/>
                  </a:lnTo>
                  <a:lnTo>
                    <a:pt x="2990" y="1395"/>
                  </a:lnTo>
                  <a:lnTo>
                    <a:pt x="3025" y="1430"/>
                  </a:lnTo>
                  <a:lnTo>
                    <a:pt x="3057" y="1469"/>
                  </a:lnTo>
                  <a:lnTo>
                    <a:pt x="3085" y="1510"/>
                  </a:lnTo>
                  <a:lnTo>
                    <a:pt x="3109" y="1558"/>
                  </a:lnTo>
                  <a:lnTo>
                    <a:pt x="3127" y="1607"/>
                  </a:lnTo>
                  <a:lnTo>
                    <a:pt x="3141" y="1657"/>
                  </a:lnTo>
                  <a:lnTo>
                    <a:pt x="3148" y="1708"/>
                  </a:lnTo>
                  <a:lnTo>
                    <a:pt x="3150" y="1759"/>
                  </a:lnTo>
                  <a:lnTo>
                    <a:pt x="3146" y="1810"/>
                  </a:lnTo>
                  <a:lnTo>
                    <a:pt x="3137" y="1860"/>
                  </a:lnTo>
                  <a:lnTo>
                    <a:pt x="3122" y="1910"/>
                  </a:lnTo>
                  <a:lnTo>
                    <a:pt x="3102" y="1957"/>
                  </a:lnTo>
                  <a:lnTo>
                    <a:pt x="3076" y="2002"/>
                  </a:lnTo>
                  <a:lnTo>
                    <a:pt x="3046" y="2045"/>
                  </a:lnTo>
                  <a:lnTo>
                    <a:pt x="2588" y="2612"/>
                  </a:lnTo>
                  <a:lnTo>
                    <a:pt x="2588" y="2612"/>
                  </a:lnTo>
                  <a:lnTo>
                    <a:pt x="2332" y="2930"/>
                  </a:lnTo>
                  <a:lnTo>
                    <a:pt x="2318" y="2944"/>
                  </a:lnTo>
                  <a:lnTo>
                    <a:pt x="2301" y="2954"/>
                  </a:lnTo>
                  <a:lnTo>
                    <a:pt x="2281" y="2962"/>
                  </a:lnTo>
                  <a:lnTo>
                    <a:pt x="2262" y="2964"/>
                  </a:lnTo>
                  <a:lnTo>
                    <a:pt x="2241" y="2962"/>
                  </a:lnTo>
                  <a:lnTo>
                    <a:pt x="2222" y="2954"/>
                  </a:lnTo>
                  <a:lnTo>
                    <a:pt x="2206" y="2944"/>
                  </a:lnTo>
                  <a:lnTo>
                    <a:pt x="2191" y="2930"/>
                  </a:lnTo>
                  <a:lnTo>
                    <a:pt x="1961" y="2644"/>
                  </a:lnTo>
                  <a:lnTo>
                    <a:pt x="91" y="2644"/>
                  </a:lnTo>
                  <a:lnTo>
                    <a:pt x="70" y="2642"/>
                  </a:lnTo>
                  <a:lnTo>
                    <a:pt x="51" y="2635"/>
                  </a:lnTo>
                  <a:lnTo>
                    <a:pt x="34" y="2625"/>
                  </a:lnTo>
                  <a:lnTo>
                    <a:pt x="20" y="2611"/>
                  </a:lnTo>
                  <a:lnTo>
                    <a:pt x="9" y="2593"/>
                  </a:lnTo>
                  <a:lnTo>
                    <a:pt x="2" y="2575"/>
                  </a:lnTo>
                  <a:lnTo>
                    <a:pt x="0" y="2553"/>
                  </a:lnTo>
                  <a:lnTo>
                    <a:pt x="0" y="1008"/>
                  </a:lnTo>
                  <a:lnTo>
                    <a:pt x="3" y="988"/>
                  </a:lnTo>
                  <a:lnTo>
                    <a:pt x="9" y="968"/>
                  </a:lnTo>
                  <a:lnTo>
                    <a:pt x="21" y="951"/>
                  </a:lnTo>
                  <a:lnTo>
                    <a:pt x="37" y="935"/>
                  </a:lnTo>
                  <a:lnTo>
                    <a:pt x="1250" y="17"/>
                  </a:lnTo>
                  <a:lnTo>
                    <a:pt x="1268" y="8"/>
                  </a:lnTo>
                  <a:lnTo>
                    <a:pt x="1286" y="2"/>
                  </a:lnTo>
                  <a:lnTo>
                    <a:pt x="1304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1C289EC9-B532-4D23-8AC1-B15E08488DBD}"/>
              </a:ext>
            </a:extLst>
          </p:cNvPr>
          <p:cNvSpPr/>
          <p:nvPr/>
        </p:nvSpPr>
        <p:spPr>
          <a:xfrm>
            <a:off x="2028548" y="3631600"/>
            <a:ext cx="1422303" cy="689949"/>
          </a:xfrm>
          <a:prstGeom prst="rect">
            <a:avLst/>
          </a:prstGeom>
        </p:spPr>
        <p:txBody>
          <a:bodyPr wrap="square" lIns="43196" tIns="21598" rIns="43196" bIns="21598">
            <a:spAutoFit/>
          </a:bodyPr>
          <a:lstStyle/>
          <a:p>
            <a:pPr>
              <a:spcAft>
                <a:spcPts val="756"/>
              </a:spcAft>
            </a:pPr>
            <a:r>
              <a:rPr lang="ru-RU" sz="1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Мобильный социальный сектор</a:t>
            </a:r>
            <a:endParaRPr lang="ru-RU" sz="1400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878"/>
          <p:cNvGrpSpPr/>
          <p:nvPr/>
        </p:nvGrpSpPr>
        <p:grpSpPr>
          <a:xfrm>
            <a:off x="2450363" y="4715345"/>
            <a:ext cx="620975" cy="463004"/>
            <a:chOff x="6265863" y="3589338"/>
            <a:chExt cx="555625" cy="2984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Freeform 255"/>
            <p:cNvSpPr>
              <a:spLocks noEditPoints="1"/>
            </p:cNvSpPr>
            <p:nvPr/>
          </p:nvSpPr>
          <p:spPr bwMode="auto">
            <a:xfrm>
              <a:off x="6265863" y="3784600"/>
              <a:ext cx="349250" cy="103188"/>
            </a:xfrm>
            <a:custGeom>
              <a:avLst/>
              <a:gdLst>
                <a:gd name="T0" fmla="*/ 413 w 2202"/>
                <a:gd name="T1" fmla="*/ 454 h 652"/>
                <a:gd name="T2" fmla="*/ 436 w 2202"/>
                <a:gd name="T3" fmla="*/ 533 h 652"/>
                <a:gd name="T4" fmla="*/ 1766 w 2202"/>
                <a:gd name="T5" fmla="*/ 533 h 652"/>
                <a:gd name="T6" fmla="*/ 1789 w 2202"/>
                <a:gd name="T7" fmla="*/ 454 h 652"/>
                <a:gd name="T8" fmla="*/ 413 w 2202"/>
                <a:gd name="T9" fmla="*/ 454 h 652"/>
                <a:gd name="T10" fmla="*/ 185 w 2202"/>
                <a:gd name="T11" fmla="*/ 119 h 652"/>
                <a:gd name="T12" fmla="*/ 361 w 2202"/>
                <a:gd name="T13" fmla="*/ 335 h 652"/>
                <a:gd name="T14" fmla="*/ 1841 w 2202"/>
                <a:gd name="T15" fmla="*/ 335 h 652"/>
                <a:gd name="T16" fmla="*/ 2017 w 2202"/>
                <a:gd name="T17" fmla="*/ 119 h 652"/>
                <a:gd name="T18" fmla="*/ 185 w 2202"/>
                <a:gd name="T19" fmla="*/ 119 h 652"/>
                <a:gd name="T20" fmla="*/ 59 w 2202"/>
                <a:gd name="T21" fmla="*/ 0 h 652"/>
                <a:gd name="T22" fmla="*/ 2142 w 2202"/>
                <a:gd name="T23" fmla="*/ 0 h 652"/>
                <a:gd name="T24" fmla="*/ 2159 w 2202"/>
                <a:gd name="T25" fmla="*/ 2 h 652"/>
                <a:gd name="T26" fmla="*/ 2174 w 2202"/>
                <a:gd name="T27" fmla="*/ 10 h 652"/>
                <a:gd name="T28" fmla="*/ 2187 w 2202"/>
                <a:gd name="T29" fmla="*/ 21 h 652"/>
                <a:gd name="T30" fmla="*/ 2197 w 2202"/>
                <a:gd name="T31" fmla="*/ 34 h 652"/>
                <a:gd name="T32" fmla="*/ 2201 w 2202"/>
                <a:gd name="T33" fmla="*/ 50 h 652"/>
                <a:gd name="T34" fmla="*/ 2202 w 2202"/>
                <a:gd name="T35" fmla="*/ 67 h 652"/>
                <a:gd name="T36" fmla="*/ 2198 w 2202"/>
                <a:gd name="T37" fmla="*/ 83 h 652"/>
                <a:gd name="T38" fmla="*/ 2189 w 2202"/>
                <a:gd name="T39" fmla="*/ 97 h 652"/>
                <a:gd name="T40" fmla="*/ 1923 w 2202"/>
                <a:gd name="T41" fmla="*/ 422 h 652"/>
                <a:gd name="T42" fmla="*/ 1867 w 2202"/>
                <a:gd name="T43" fmla="*/ 610 h 652"/>
                <a:gd name="T44" fmla="*/ 1860 w 2202"/>
                <a:gd name="T45" fmla="*/ 624 h 652"/>
                <a:gd name="T46" fmla="*/ 1852 w 2202"/>
                <a:gd name="T47" fmla="*/ 635 h 652"/>
                <a:gd name="T48" fmla="*/ 1839 w 2202"/>
                <a:gd name="T49" fmla="*/ 644 h 652"/>
                <a:gd name="T50" fmla="*/ 1825 w 2202"/>
                <a:gd name="T51" fmla="*/ 650 h 652"/>
                <a:gd name="T52" fmla="*/ 1810 w 2202"/>
                <a:gd name="T53" fmla="*/ 652 h 652"/>
                <a:gd name="T54" fmla="*/ 391 w 2202"/>
                <a:gd name="T55" fmla="*/ 652 h 652"/>
                <a:gd name="T56" fmla="*/ 377 w 2202"/>
                <a:gd name="T57" fmla="*/ 650 h 652"/>
                <a:gd name="T58" fmla="*/ 363 w 2202"/>
                <a:gd name="T59" fmla="*/ 644 h 652"/>
                <a:gd name="T60" fmla="*/ 351 w 2202"/>
                <a:gd name="T61" fmla="*/ 635 h 652"/>
                <a:gd name="T62" fmla="*/ 342 w 2202"/>
                <a:gd name="T63" fmla="*/ 624 h 652"/>
                <a:gd name="T64" fmla="*/ 335 w 2202"/>
                <a:gd name="T65" fmla="*/ 610 h 652"/>
                <a:gd name="T66" fmla="*/ 279 w 2202"/>
                <a:gd name="T67" fmla="*/ 422 h 652"/>
                <a:gd name="T68" fmla="*/ 14 w 2202"/>
                <a:gd name="T69" fmla="*/ 97 h 652"/>
                <a:gd name="T70" fmla="*/ 4 w 2202"/>
                <a:gd name="T71" fmla="*/ 83 h 652"/>
                <a:gd name="T72" fmla="*/ 0 w 2202"/>
                <a:gd name="T73" fmla="*/ 67 h 652"/>
                <a:gd name="T74" fmla="*/ 1 w 2202"/>
                <a:gd name="T75" fmla="*/ 50 h 652"/>
                <a:gd name="T76" fmla="*/ 5 w 2202"/>
                <a:gd name="T77" fmla="*/ 34 h 652"/>
                <a:gd name="T78" fmla="*/ 15 w 2202"/>
                <a:gd name="T79" fmla="*/ 21 h 652"/>
                <a:gd name="T80" fmla="*/ 28 w 2202"/>
                <a:gd name="T81" fmla="*/ 10 h 652"/>
                <a:gd name="T82" fmla="*/ 42 w 2202"/>
                <a:gd name="T83" fmla="*/ 2 h 652"/>
                <a:gd name="T84" fmla="*/ 59 w 2202"/>
                <a:gd name="T85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2" h="652">
                  <a:moveTo>
                    <a:pt x="413" y="454"/>
                  </a:moveTo>
                  <a:lnTo>
                    <a:pt x="436" y="533"/>
                  </a:lnTo>
                  <a:lnTo>
                    <a:pt x="1766" y="533"/>
                  </a:lnTo>
                  <a:lnTo>
                    <a:pt x="1789" y="454"/>
                  </a:lnTo>
                  <a:lnTo>
                    <a:pt x="413" y="454"/>
                  </a:lnTo>
                  <a:close/>
                  <a:moveTo>
                    <a:pt x="185" y="119"/>
                  </a:moveTo>
                  <a:lnTo>
                    <a:pt x="361" y="335"/>
                  </a:lnTo>
                  <a:lnTo>
                    <a:pt x="1841" y="335"/>
                  </a:lnTo>
                  <a:lnTo>
                    <a:pt x="2017" y="119"/>
                  </a:lnTo>
                  <a:lnTo>
                    <a:pt x="185" y="119"/>
                  </a:lnTo>
                  <a:close/>
                  <a:moveTo>
                    <a:pt x="59" y="0"/>
                  </a:moveTo>
                  <a:lnTo>
                    <a:pt x="2142" y="0"/>
                  </a:lnTo>
                  <a:lnTo>
                    <a:pt x="2159" y="2"/>
                  </a:lnTo>
                  <a:lnTo>
                    <a:pt x="2174" y="10"/>
                  </a:lnTo>
                  <a:lnTo>
                    <a:pt x="2187" y="21"/>
                  </a:lnTo>
                  <a:lnTo>
                    <a:pt x="2197" y="34"/>
                  </a:lnTo>
                  <a:lnTo>
                    <a:pt x="2201" y="50"/>
                  </a:lnTo>
                  <a:lnTo>
                    <a:pt x="2202" y="67"/>
                  </a:lnTo>
                  <a:lnTo>
                    <a:pt x="2198" y="83"/>
                  </a:lnTo>
                  <a:lnTo>
                    <a:pt x="2189" y="97"/>
                  </a:lnTo>
                  <a:lnTo>
                    <a:pt x="1923" y="422"/>
                  </a:lnTo>
                  <a:lnTo>
                    <a:pt x="1867" y="610"/>
                  </a:lnTo>
                  <a:lnTo>
                    <a:pt x="1860" y="624"/>
                  </a:lnTo>
                  <a:lnTo>
                    <a:pt x="1852" y="635"/>
                  </a:lnTo>
                  <a:lnTo>
                    <a:pt x="1839" y="644"/>
                  </a:lnTo>
                  <a:lnTo>
                    <a:pt x="1825" y="650"/>
                  </a:lnTo>
                  <a:lnTo>
                    <a:pt x="1810" y="652"/>
                  </a:lnTo>
                  <a:lnTo>
                    <a:pt x="391" y="652"/>
                  </a:lnTo>
                  <a:lnTo>
                    <a:pt x="377" y="650"/>
                  </a:lnTo>
                  <a:lnTo>
                    <a:pt x="363" y="644"/>
                  </a:lnTo>
                  <a:lnTo>
                    <a:pt x="351" y="635"/>
                  </a:lnTo>
                  <a:lnTo>
                    <a:pt x="342" y="624"/>
                  </a:lnTo>
                  <a:lnTo>
                    <a:pt x="335" y="610"/>
                  </a:lnTo>
                  <a:lnTo>
                    <a:pt x="279" y="422"/>
                  </a:lnTo>
                  <a:lnTo>
                    <a:pt x="14" y="97"/>
                  </a:lnTo>
                  <a:lnTo>
                    <a:pt x="4" y="83"/>
                  </a:lnTo>
                  <a:lnTo>
                    <a:pt x="0" y="67"/>
                  </a:lnTo>
                  <a:lnTo>
                    <a:pt x="1" y="50"/>
                  </a:lnTo>
                  <a:lnTo>
                    <a:pt x="5" y="34"/>
                  </a:lnTo>
                  <a:lnTo>
                    <a:pt x="15" y="21"/>
                  </a:lnTo>
                  <a:lnTo>
                    <a:pt x="28" y="10"/>
                  </a:lnTo>
                  <a:lnTo>
                    <a:pt x="42" y="2"/>
                  </a:lnTo>
                  <a:lnTo>
                    <a:pt x="59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  <p:sp>
          <p:nvSpPr>
            <p:cNvPr id="39" name="Freeform 256"/>
            <p:cNvSpPr>
              <a:spLocks/>
            </p:cNvSpPr>
            <p:nvPr/>
          </p:nvSpPr>
          <p:spPr bwMode="auto">
            <a:xfrm>
              <a:off x="6580188" y="3660775"/>
              <a:ext cx="169863" cy="131763"/>
            </a:xfrm>
            <a:custGeom>
              <a:avLst/>
              <a:gdLst>
                <a:gd name="T0" fmla="*/ 60 w 1066"/>
                <a:gd name="T1" fmla="*/ 0 h 824"/>
                <a:gd name="T2" fmla="*/ 136 w 1066"/>
                <a:gd name="T3" fmla="*/ 3 h 824"/>
                <a:gd name="T4" fmla="*/ 210 w 1066"/>
                <a:gd name="T5" fmla="*/ 12 h 824"/>
                <a:gd name="T6" fmla="*/ 284 w 1066"/>
                <a:gd name="T7" fmla="*/ 24 h 824"/>
                <a:gd name="T8" fmla="*/ 357 w 1066"/>
                <a:gd name="T9" fmla="*/ 44 h 824"/>
                <a:gd name="T10" fmla="*/ 428 w 1066"/>
                <a:gd name="T11" fmla="*/ 67 h 824"/>
                <a:gd name="T12" fmla="*/ 497 w 1066"/>
                <a:gd name="T13" fmla="*/ 96 h 824"/>
                <a:gd name="T14" fmla="*/ 563 w 1066"/>
                <a:gd name="T15" fmla="*/ 130 h 824"/>
                <a:gd name="T16" fmla="*/ 628 w 1066"/>
                <a:gd name="T17" fmla="*/ 169 h 824"/>
                <a:gd name="T18" fmla="*/ 691 w 1066"/>
                <a:gd name="T19" fmla="*/ 212 h 824"/>
                <a:gd name="T20" fmla="*/ 748 w 1066"/>
                <a:gd name="T21" fmla="*/ 259 h 824"/>
                <a:gd name="T22" fmla="*/ 801 w 1066"/>
                <a:gd name="T23" fmla="*/ 310 h 824"/>
                <a:gd name="T24" fmla="*/ 852 w 1066"/>
                <a:gd name="T25" fmla="*/ 364 h 824"/>
                <a:gd name="T26" fmla="*/ 897 w 1066"/>
                <a:gd name="T27" fmla="*/ 422 h 824"/>
                <a:gd name="T28" fmla="*/ 940 w 1066"/>
                <a:gd name="T29" fmla="*/ 482 h 824"/>
                <a:gd name="T30" fmla="*/ 978 w 1066"/>
                <a:gd name="T31" fmla="*/ 545 h 824"/>
                <a:gd name="T32" fmla="*/ 1011 w 1066"/>
                <a:gd name="T33" fmla="*/ 611 h 824"/>
                <a:gd name="T34" fmla="*/ 1040 w 1066"/>
                <a:gd name="T35" fmla="*/ 679 h 824"/>
                <a:gd name="T36" fmla="*/ 1063 w 1066"/>
                <a:gd name="T37" fmla="*/ 748 h 824"/>
                <a:gd name="T38" fmla="*/ 1066 w 1066"/>
                <a:gd name="T39" fmla="*/ 764 h 824"/>
                <a:gd name="T40" fmla="*/ 1064 w 1066"/>
                <a:gd name="T41" fmla="*/ 780 h 824"/>
                <a:gd name="T42" fmla="*/ 1059 w 1066"/>
                <a:gd name="T43" fmla="*/ 793 h 824"/>
                <a:gd name="T44" fmla="*/ 1050 w 1066"/>
                <a:gd name="T45" fmla="*/ 806 h 824"/>
                <a:gd name="T46" fmla="*/ 1039 w 1066"/>
                <a:gd name="T47" fmla="*/ 816 h 824"/>
                <a:gd name="T48" fmla="*/ 1024 w 1066"/>
                <a:gd name="T49" fmla="*/ 822 h 824"/>
                <a:gd name="T50" fmla="*/ 1007 w 1066"/>
                <a:gd name="T51" fmla="*/ 824 h 824"/>
                <a:gd name="T52" fmla="*/ 992 w 1066"/>
                <a:gd name="T53" fmla="*/ 823 h 824"/>
                <a:gd name="T54" fmla="*/ 978 w 1066"/>
                <a:gd name="T55" fmla="*/ 817 h 824"/>
                <a:gd name="T56" fmla="*/ 965 w 1066"/>
                <a:gd name="T57" fmla="*/ 808 h 824"/>
                <a:gd name="T58" fmla="*/ 956 w 1066"/>
                <a:gd name="T59" fmla="*/ 797 h 824"/>
                <a:gd name="T60" fmla="*/ 949 w 1066"/>
                <a:gd name="T61" fmla="*/ 783 h 824"/>
                <a:gd name="T62" fmla="*/ 926 w 1066"/>
                <a:gd name="T63" fmla="*/ 713 h 824"/>
                <a:gd name="T64" fmla="*/ 896 w 1066"/>
                <a:gd name="T65" fmla="*/ 646 h 824"/>
                <a:gd name="T66" fmla="*/ 861 w 1066"/>
                <a:gd name="T67" fmla="*/ 581 h 824"/>
                <a:gd name="T68" fmla="*/ 822 w 1066"/>
                <a:gd name="T69" fmla="*/ 519 h 824"/>
                <a:gd name="T70" fmla="*/ 778 w 1066"/>
                <a:gd name="T71" fmla="*/ 460 h 824"/>
                <a:gd name="T72" fmla="*/ 729 w 1066"/>
                <a:gd name="T73" fmla="*/ 405 h 824"/>
                <a:gd name="T74" fmla="*/ 676 w 1066"/>
                <a:gd name="T75" fmla="*/ 354 h 824"/>
                <a:gd name="T76" fmla="*/ 619 w 1066"/>
                <a:gd name="T77" fmla="*/ 307 h 824"/>
                <a:gd name="T78" fmla="*/ 556 w 1066"/>
                <a:gd name="T79" fmla="*/ 263 h 824"/>
                <a:gd name="T80" fmla="*/ 491 w 1066"/>
                <a:gd name="T81" fmla="*/ 226 h 824"/>
                <a:gd name="T82" fmla="*/ 424 w 1066"/>
                <a:gd name="T83" fmla="*/ 193 h 824"/>
                <a:gd name="T84" fmla="*/ 354 w 1066"/>
                <a:gd name="T85" fmla="*/ 167 h 824"/>
                <a:gd name="T86" fmla="*/ 283 w 1066"/>
                <a:gd name="T87" fmla="*/ 147 h 824"/>
                <a:gd name="T88" fmla="*/ 210 w 1066"/>
                <a:gd name="T89" fmla="*/ 132 h 824"/>
                <a:gd name="T90" fmla="*/ 135 w 1066"/>
                <a:gd name="T91" fmla="*/ 122 h 824"/>
                <a:gd name="T92" fmla="*/ 60 w 1066"/>
                <a:gd name="T93" fmla="*/ 119 h 824"/>
                <a:gd name="T94" fmla="*/ 41 w 1066"/>
                <a:gd name="T95" fmla="*/ 116 h 824"/>
                <a:gd name="T96" fmla="*/ 25 w 1066"/>
                <a:gd name="T97" fmla="*/ 108 h 824"/>
                <a:gd name="T98" fmla="*/ 12 w 1066"/>
                <a:gd name="T99" fmla="*/ 95 h 824"/>
                <a:gd name="T100" fmla="*/ 3 w 1066"/>
                <a:gd name="T101" fmla="*/ 79 h 824"/>
                <a:gd name="T102" fmla="*/ 0 w 1066"/>
                <a:gd name="T103" fmla="*/ 60 h 824"/>
                <a:gd name="T104" fmla="*/ 3 w 1066"/>
                <a:gd name="T105" fmla="*/ 41 h 824"/>
                <a:gd name="T106" fmla="*/ 12 w 1066"/>
                <a:gd name="T107" fmla="*/ 24 h 824"/>
                <a:gd name="T108" fmla="*/ 25 w 1066"/>
                <a:gd name="T109" fmla="*/ 12 h 824"/>
                <a:gd name="T110" fmla="*/ 41 w 1066"/>
                <a:gd name="T111" fmla="*/ 3 h 824"/>
                <a:gd name="T112" fmla="*/ 60 w 1066"/>
                <a:gd name="T113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66" h="824">
                  <a:moveTo>
                    <a:pt x="60" y="0"/>
                  </a:moveTo>
                  <a:lnTo>
                    <a:pt x="136" y="3"/>
                  </a:lnTo>
                  <a:lnTo>
                    <a:pt x="210" y="12"/>
                  </a:lnTo>
                  <a:lnTo>
                    <a:pt x="284" y="24"/>
                  </a:lnTo>
                  <a:lnTo>
                    <a:pt x="357" y="44"/>
                  </a:lnTo>
                  <a:lnTo>
                    <a:pt x="428" y="67"/>
                  </a:lnTo>
                  <a:lnTo>
                    <a:pt x="497" y="96"/>
                  </a:lnTo>
                  <a:lnTo>
                    <a:pt x="563" y="130"/>
                  </a:lnTo>
                  <a:lnTo>
                    <a:pt x="628" y="169"/>
                  </a:lnTo>
                  <a:lnTo>
                    <a:pt x="691" y="212"/>
                  </a:lnTo>
                  <a:lnTo>
                    <a:pt x="748" y="259"/>
                  </a:lnTo>
                  <a:lnTo>
                    <a:pt x="801" y="310"/>
                  </a:lnTo>
                  <a:lnTo>
                    <a:pt x="852" y="364"/>
                  </a:lnTo>
                  <a:lnTo>
                    <a:pt x="897" y="422"/>
                  </a:lnTo>
                  <a:lnTo>
                    <a:pt x="940" y="482"/>
                  </a:lnTo>
                  <a:lnTo>
                    <a:pt x="978" y="545"/>
                  </a:lnTo>
                  <a:lnTo>
                    <a:pt x="1011" y="611"/>
                  </a:lnTo>
                  <a:lnTo>
                    <a:pt x="1040" y="679"/>
                  </a:lnTo>
                  <a:lnTo>
                    <a:pt x="1063" y="748"/>
                  </a:lnTo>
                  <a:lnTo>
                    <a:pt x="1066" y="764"/>
                  </a:lnTo>
                  <a:lnTo>
                    <a:pt x="1064" y="780"/>
                  </a:lnTo>
                  <a:lnTo>
                    <a:pt x="1059" y="793"/>
                  </a:lnTo>
                  <a:lnTo>
                    <a:pt x="1050" y="806"/>
                  </a:lnTo>
                  <a:lnTo>
                    <a:pt x="1039" y="816"/>
                  </a:lnTo>
                  <a:lnTo>
                    <a:pt x="1024" y="822"/>
                  </a:lnTo>
                  <a:lnTo>
                    <a:pt x="1007" y="824"/>
                  </a:lnTo>
                  <a:lnTo>
                    <a:pt x="992" y="823"/>
                  </a:lnTo>
                  <a:lnTo>
                    <a:pt x="978" y="817"/>
                  </a:lnTo>
                  <a:lnTo>
                    <a:pt x="965" y="808"/>
                  </a:lnTo>
                  <a:lnTo>
                    <a:pt x="956" y="797"/>
                  </a:lnTo>
                  <a:lnTo>
                    <a:pt x="949" y="783"/>
                  </a:lnTo>
                  <a:lnTo>
                    <a:pt x="926" y="713"/>
                  </a:lnTo>
                  <a:lnTo>
                    <a:pt x="896" y="646"/>
                  </a:lnTo>
                  <a:lnTo>
                    <a:pt x="861" y="581"/>
                  </a:lnTo>
                  <a:lnTo>
                    <a:pt x="822" y="519"/>
                  </a:lnTo>
                  <a:lnTo>
                    <a:pt x="778" y="460"/>
                  </a:lnTo>
                  <a:lnTo>
                    <a:pt x="729" y="405"/>
                  </a:lnTo>
                  <a:lnTo>
                    <a:pt x="676" y="354"/>
                  </a:lnTo>
                  <a:lnTo>
                    <a:pt x="619" y="307"/>
                  </a:lnTo>
                  <a:lnTo>
                    <a:pt x="556" y="263"/>
                  </a:lnTo>
                  <a:lnTo>
                    <a:pt x="491" y="226"/>
                  </a:lnTo>
                  <a:lnTo>
                    <a:pt x="424" y="193"/>
                  </a:lnTo>
                  <a:lnTo>
                    <a:pt x="354" y="167"/>
                  </a:lnTo>
                  <a:lnTo>
                    <a:pt x="283" y="147"/>
                  </a:lnTo>
                  <a:lnTo>
                    <a:pt x="210" y="132"/>
                  </a:lnTo>
                  <a:lnTo>
                    <a:pt x="135" y="122"/>
                  </a:lnTo>
                  <a:lnTo>
                    <a:pt x="60" y="119"/>
                  </a:lnTo>
                  <a:lnTo>
                    <a:pt x="41" y="116"/>
                  </a:lnTo>
                  <a:lnTo>
                    <a:pt x="25" y="108"/>
                  </a:lnTo>
                  <a:lnTo>
                    <a:pt x="12" y="95"/>
                  </a:lnTo>
                  <a:lnTo>
                    <a:pt x="3" y="79"/>
                  </a:lnTo>
                  <a:lnTo>
                    <a:pt x="0" y="60"/>
                  </a:lnTo>
                  <a:lnTo>
                    <a:pt x="3" y="41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6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  <p:sp>
          <p:nvSpPr>
            <p:cNvPr id="40" name="Freeform 257"/>
            <p:cNvSpPr>
              <a:spLocks noEditPoints="1"/>
            </p:cNvSpPr>
            <p:nvPr/>
          </p:nvSpPr>
          <p:spPr bwMode="auto">
            <a:xfrm>
              <a:off x="6405563" y="3589338"/>
              <a:ext cx="415925" cy="250825"/>
            </a:xfrm>
            <a:custGeom>
              <a:avLst/>
              <a:gdLst>
                <a:gd name="T0" fmla="*/ 1131 w 2625"/>
                <a:gd name="T1" fmla="*/ 129 h 1581"/>
                <a:gd name="T2" fmla="*/ 1099 w 2625"/>
                <a:gd name="T3" fmla="*/ 170 h 1581"/>
                <a:gd name="T4" fmla="*/ 1105 w 2625"/>
                <a:gd name="T5" fmla="*/ 225 h 1581"/>
                <a:gd name="T6" fmla="*/ 1148 w 2625"/>
                <a:gd name="T7" fmla="*/ 256 h 1581"/>
                <a:gd name="T8" fmla="*/ 1201 w 2625"/>
                <a:gd name="T9" fmla="*/ 249 h 1581"/>
                <a:gd name="T10" fmla="*/ 1232 w 2625"/>
                <a:gd name="T11" fmla="*/ 208 h 1581"/>
                <a:gd name="T12" fmla="*/ 1226 w 2625"/>
                <a:gd name="T13" fmla="*/ 153 h 1581"/>
                <a:gd name="T14" fmla="*/ 1184 w 2625"/>
                <a:gd name="T15" fmla="*/ 122 h 1581"/>
                <a:gd name="T16" fmla="*/ 1200 w 2625"/>
                <a:gd name="T17" fmla="*/ 4 h 1581"/>
                <a:gd name="T18" fmla="*/ 1287 w 2625"/>
                <a:gd name="T19" fmla="*/ 45 h 1581"/>
                <a:gd name="T20" fmla="*/ 1342 w 2625"/>
                <a:gd name="T21" fmla="*/ 124 h 1581"/>
                <a:gd name="T22" fmla="*/ 1351 w 2625"/>
                <a:gd name="T23" fmla="*/ 217 h 1581"/>
                <a:gd name="T24" fmla="*/ 1423 w 2625"/>
                <a:gd name="T25" fmla="*/ 285 h 1581"/>
                <a:gd name="T26" fmla="*/ 1673 w 2625"/>
                <a:gd name="T27" fmla="*/ 367 h 1581"/>
                <a:gd name="T28" fmla="*/ 1896 w 2625"/>
                <a:gd name="T29" fmla="*/ 496 h 1581"/>
                <a:gd name="T30" fmla="*/ 2087 w 2625"/>
                <a:gd name="T31" fmla="*/ 667 h 1581"/>
                <a:gd name="T32" fmla="*/ 2240 w 2625"/>
                <a:gd name="T33" fmla="*/ 874 h 1581"/>
                <a:gd name="T34" fmla="*/ 2347 w 2625"/>
                <a:gd name="T35" fmla="*/ 1111 h 1581"/>
                <a:gd name="T36" fmla="*/ 2404 w 2625"/>
                <a:gd name="T37" fmla="*/ 1370 h 1581"/>
                <a:gd name="T38" fmla="*/ 2585 w 2625"/>
                <a:gd name="T39" fmla="*/ 1465 h 1581"/>
                <a:gd name="T40" fmla="*/ 2622 w 2625"/>
                <a:gd name="T41" fmla="*/ 1502 h 1581"/>
                <a:gd name="T42" fmla="*/ 2613 w 2625"/>
                <a:gd name="T43" fmla="*/ 1556 h 1581"/>
                <a:gd name="T44" fmla="*/ 2566 w 2625"/>
                <a:gd name="T45" fmla="*/ 1581 h 1581"/>
                <a:gd name="T46" fmla="*/ 1294 w 2625"/>
                <a:gd name="T47" fmla="*/ 1569 h 1581"/>
                <a:gd name="T48" fmla="*/ 1270 w 2625"/>
                <a:gd name="T49" fmla="*/ 1521 h 1581"/>
                <a:gd name="T50" fmla="*/ 1294 w 2625"/>
                <a:gd name="T51" fmla="*/ 1473 h 1581"/>
                <a:gd name="T52" fmla="*/ 2292 w 2625"/>
                <a:gd name="T53" fmla="*/ 1462 h 1581"/>
                <a:gd name="T54" fmla="*/ 2254 w 2625"/>
                <a:gd name="T55" fmla="*/ 1212 h 1581"/>
                <a:gd name="T56" fmla="*/ 2165 w 2625"/>
                <a:gd name="T57" fmla="*/ 984 h 1581"/>
                <a:gd name="T58" fmla="*/ 2030 w 2625"/>
                <a:gd name="T59" fmla="*/ 782 h 1581"/>
                <a:gd name="T60" fmla="*/ 1856 w 2625"/>
                <a:gd name="T61" fmla="*/ 614 h 1581"/>
                <a:gd name="T62" fmla="*/ 1650 w 2625"/>
                <a:gd name="T63" fmla="*/ 487 h 1581"/>
                <a:gd name="T64" fmla="*/ 1418 w 2625"/>
                <a:gd name="T65" fmla="*/ 406 h 1581"/>
                <a:gd name="T66" fmla="*/ 1166 w 2625"/>
                <a:gd name="T67" fmla="*/ 377 h 1581"/>
                <a:gd name="T68" fmla="*/ 938 w 2625"/>
                <a:gd name="T69" fmla="*/ 401 h 1581"/>
                <a:gd name="T70" fmla="*/ 721 w 2625"/>
                <a:gd name="T71" fmla="*/ 469 h 1581"/>
                <a:gd name="T72" fmla="*/ 521 w 2625"/>
                <a:gd name="T73" fmla="*/ 580 h 1581"/>
                <a:gd name="T74" fmla="*/ 351 w 2625"/>
                <a:gd name="T75" fmla="*/ 725 h 1581"/>
                <a:gd name="T76" fmla="*/ 214 w 2625"/>
                <a:gd name="T77" fmla="*/ 900 h 1581"/>
                <a:gd name="T78" fmla="*/ 113 w 2625"/>
                <a:gd name="T79" fmla="*/ 1099 h 1581"/>
                <a:gd name="T80" fmla="*/ 83 w 2625"/>
                <a:gd name="T81" fmla="*/ 1132 h 1581"/>
                <a:gd name="T82" fmla="*/ 37 w 2625"/>
                <a:gd name="T83" fmla="*/ 1133 h 1581"/>
                <a:gd name="T84" fmla="*/ 4 w 2625"/>
                <a:gd name="T85" fmla="*/ 1102 h 1581"/>
                <a:gd name="T86" fmla="*/ 3 w 2625"/>
                <a:gd name="T87" fmla="*/ 1056 h 1581"/>
                <a:gd name="T88" fmla="*/ 115 w 2625"/>
                <a:gd name="T89" fmla="*/ 836 h 1581"/>
                <a:gd name="T90" fmla="*/ 265 w 2625"/>
                <a:gd name="T91" fmla="*/ 643 h 1581"/>
                <a:gd name="T92" fmla="*/ 453 w 2625"/>
                <a:gd name="T93" fmla="*/ 483 h 1581"/>
                <a:gd name="T94" fmla="*/ 673 w 2625"/>
                <a:gd name="T95" fmla="*/ 359 h 1581"/>
                <a:gd name="T96" fmla="*/ 913 w 2625"/>
                <a:gd name="T97" fmla="*/ 284 h 1581"/>
                <a:gd name="T98" fmla="*/ 980 w 2625"/>
                <a:gd name="T99" fmla="*/ 217 h 1581"/>
                <a:gd name="T100" fmla="*/ 990 w 2625"/>
                <a:gd name="T101" fmla="*/ 124 h 1581"/>
                <a:gd name="T102" fmla="*/ 1045 w 2625"/>
                <a:gd name="T103" fmla="*/ 45 h 1581"/>
                <a:gd name="T104" fmla="*/ 1132 w 2625"/>
                <a:gd name="T105" fmla="*/ 4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25" h="1581">
                  <a:moveTo>
                    <a:pt x="1166" y="119"/>
                  </a:moveTo>
                  <a:lnTo>
                    <a:pt x="1148" y="122"/>
                  </a:lnTo>
                  <a:lnTo>
                    <a:pt x="1131" y="129"/>
                  </a:lnTo>
                  <a:lnTo>
                    <a:pt x="1117" y="140"/>
                  </a:lnTo>
                  <a:lnTo>
                    <a:pt x="1105" y="153"/>
                  </a:lnTo>
                  <a:lnTo>
                    <a:pt x="1099" y="170"/>
                  </a:lnTo>
                  <a:lnTo>
                    <a:pt x="1096" y="188"/>
                  </a:lnTo>
                  <a:lnTo>
                    <a:pt x="1099" y="208"/>
                  </a:lnTo>
                  <a:lnTo>
                    <a:pt x="1105" y="225"/>
                  </a:lnTo>
                  <a:lnTo>
                    <a:pt x="1117" y="238"/>
                  </a:lnTo>
                  <a:lnTo>
                    <a:pt x="1131" y="249"/>
                  </a:lnTo>
                  <a:lnTo>
                    <a:pt x="1148" y="256"/>
                  </a:lnTo>
                  <a:lnTo>
                    <a:pt x="1166" y="259"/>
                  </a:lnTo>
                  <a:lnTo>
                    <a:pt x="1184" y="256"/>
                  </a:lnTo>
                  <a:lnTo>
                    <a:pt x="1201" y="249"/>
                  </a:lnTo>
                  <a:lnTo>
                    <a:pt x="1214" y="238"/>
                  </a:lnTo>
                  <a:lnTo>
                    <a:pt x="1226" y="225"/>
                  </a:lnTo>
                  <a:lnTo>
                    <a:pt x="1232" y="208"/>
                  </a:lnTo>
                  <a:lnTo>
                    <a:pt x="1236" y="188"/>
                  </a:lnTo>
                  <a:lnTo>
                    <a:pt x="1232" y="170"/>
                  </a:lnTo>
                  <a:lnTo>
                    <a:pt x="1226" y="153"/>
                  </a:lnTo>
                  <a:lnTo>
                    <a:pt x="1214" y="140"/>
                  </a:lnTo>
                  <a:lnTo>
                    <a:pt x="1201" y="129"/>
                  </a:lnTo>
                  <a:lnTo>
                    <a:pt x="1184" y="122"/>
                  </a:lnTo>
                  <a:lnTo>
                    <a:pt x="1166" y="119"/>
                  </a:lnTo>
                  <a:close/>
                  <a:moveTo>
                    <a:pt x="1166" y="0"/>
                  </a:moveTo>
                  <a:lnTo>
                    <a:pt x="1200" y="4"/>
                  </a:lnTo>
                  <a:lnTo>
                    <a:pt x="1231" y="12"/>
                  </a:lnTo>
                  <a:lnTo>
                    <a:pt x="1260" y="26"/>
                  </a:lnTo>
                  <a:lnTo>
                    <a:pt x="1287" y="45"/>
                  </a:lnTo>
                  <a:lnTo>
                    <a:pt x="1310" y="67"/>
                  </a:lnTo>
                  <a:lnTo>
                    <a:pt x="1328" y="94"/>
                  </a:lnTo>
                  <a:lnTo>
                    <a:pt x="1342" y="124"/>
                  </a:lnTo>
                  <a:lnTo>
                    <a:pt x="1351" y="155"/>
                  </a:lnTo>
                  <a:lnTo>
                    <a:pt x="1353" y="188"/>
                  </a:lnTo>
                  <a:lnTo>
                    <a:pt x="1351" y="217"/>
                  </a:lnTo>
                  <a:lnTo>
                    <a:pt x="1345" y="245"/>
                  </a:lnTo>
                  <a:lnTo>
                    <a:pt x="1335" y="270"/>
                  </a:lnTo>
                  <a:lnTo>
                    <a:pt x="1423" y="285"/>
                  </a:lnTo>
                  <a:lnTo>
                    <a:pt x="1509" y="306"/>
                  </a:lnTo>
                  <a:lnTo>
                    <a:pt x="1592" y="334"/>
                  </a:lnTo>
                  <a:lnTo>
                    <a:pt x="1673" y="367"/>
                  </a:lnTo>
                  <a:lnTo>
                    <a:pt x="1750" y="405"/>
                  </a:lnTo>
                  <a:lnTo>
                    <a:pt x="1825" y="448"/>
                  </a:lnTo>
                  <a:lnTo>
                    <a:pt x="1896" y="496"/>
                  </a:lnTo>
                  <a:lnTo>
                    <a:pt x="1963" y="548"/>
                  </a:lnTo>
                  <a:lnTo>
                    <a:pt x="2027" y="606"/>
                  </a:lnTo>
                  <a:lnTo>
                    <a:pt x="2087" y="667"/>
                  </a:lnTo>
                  <a:lnTo>
                    <a:pt x="2142" y="733"/>
                  </a:lnTo>
                  <a:lnTo>
                    <a:pt x="2193" y="802"/>
                  </a:lnTo>
                  <a:lnTo>
                    <a:pt x="2240" y="874"/>
                  </a:lnTo>
                  <a:lnTo>
                    <a:pt x="2280" y="951"/>
                  </a:lnTo>
                  <a:lnTo>
                    <a:pt x="2316" y="1030"/>
                  </a:lnTo>
                  <a:lnTo>
                    <a:pt x="2347" y="1111"/>
                  </a:lnTo>
                  <a:lnTo>
                    <a:pt x="2373" y="1195"/>
                  </a:lnTo>
                  <a:lnTo>
                    <a:pt x="2391" y="1282"/>
                  </a:lnTo>
                  <a:lnTo>
                    <a:pt x="2404" y="1370"/>
                  </a:lnTo>
                  <a:lnTo>
                    <a:pt x="2411" y="1462"/>
                  </a:lnTo>
                  <a:lnTo>
                    <a:pt x="2566" y="1462"/>
                  </a:lnTo>
                  <a:lnTo>
                    <a:pt x="2585" y="1465"/>
                  </a:lnTo>
                  <a:lnTo>
                    <a:pt x="2601" y="1473"/>
                  </a:lnTo>
                  <a:lnTo>
                    <a:pt x="2613" y="1486"/>
                  </a:lnTo>
                  <a:lnTo>
                    <a:pt x="2622" y="1502"/>
                  </a:lnTo>
                  <a:lnTo>
                    <a:pt x="2625" y="1521"/>
                  </a:lnTo>
                  <a:lnTo>
                    <a:pt x="2622" y="1539"/>
                  </a:lnTo>
                  <a:lnTo>
                    <a:pt x="2613" y="1556"/>
                  </a:lnTo>
                  <a:lnTo>
                    <a:pt x="2601" y="1569"/>
                  </a:lnTo>
                  <a:lnTo>
                    <a:pt x="2585" y="1578"/>
                  </a:lnTo>
                  <a:lnTo>
                    <a:pt x="2566" y="1581"/>
                  </a:lnTo>
                  <a:lnTo>
                    <a:pt x="1329" y="1581"/>
                  </a:lnTo>
                  <a:lnTo>
                    <a:pt x="1310" y="1578"/>
                  </a:lnTo>
                  <a:lnTo>
                    <a:pt x="1294" y="1569"/>
                  </a:lnTo>
                  <a:lnTo>
                    <a:pt x="1280" y="1556"/>
                  </a:lnTo>
                  <a:lnTo>
                    <a:pt x="1273" y="1539"/>
                  </a:lnTo>
                  <a:lnTo>
                    <a:pt x="1270" y="1521"/>
                  </a:lnTo>
                  <a:lnTo>
                    <a:pt x="1273" y="1502"/>
                  </a:lnTo>
                  <a:lnTo>
                    <a:pt x="1280" y="1486"/>
                  </a:lnTo>
                  <a:lnTo>
                    <a:pt x="1294" y="1473"/>
                  </a:lnTo>
                  <a:lnTo>
                    <a:pt x="1310" y="1465"/>
                  </a:lnTo>
                  <a:lnTo>
                    <a:pt x="1329" y="1462"/>
                  </a:lnTo>
                  <a:lnTo>
                    <a:pt x="2292" y="1462"/>
                  </a:lnTo>
                  <a:lnTo>
                    <a:pt x="2286" y="1377"/>
                  </a:lnTo>
                  <a:lnTo>
                    <a:pt x="2273" y="1293"/>
                  </a:lnTo>
                  <a:lnTo>
                    <a:pt x="2254" y="1212"/>
                  </a:lnTo>
                  <a:lnTo>
                    <a:pt x="2229" y="1134"/>
                  </a:lnTo>
                  <a:lnTo>
                    <a:pt x="2200" y="1057"/>
                  </a:lnTo>
                  <a:lnTo>
                    <a:pt x="2165" y="984"/>
                  </a:lnTo>
                  <a:lnTo>
                    <a:pt x="2124" y="913"/>
                  </a:lnTo>
                  <a:lnTo>
                    <a:pt x="2079" y="846"/>
                  </a:lnTo>
                  <a:lnTo>
                    <a:pt x="2030" y="782"/>
                  </a:lnTo>
                  <a:lnTo>
                    <a:pt x="1976" y="723"/>
                  </a:lnTo>
                  <a:lnTo>
                    <a:pt x="1918" y="666"/>
                  </a:lnTo>
                  <a:lnTo>
                    <a:pt x="1856" y="614"/>
                  </a:lnTo>
                  <a:lnTo>
                    <a:pt x="1790" y="568"/>
                  </a:lnTo>
                  <a:lnTo>
                    <a:pt x="1722" y="525"/>
                  </a:lnTo>
                  <a:lnTo>
                    <a:pt x="1650" y="487"/>
                  </a:lnTo>
                  <a:lnTo>
                    <a:pt x="1575" y="455"/>
                  </a:lnTo>
                  <a:lnTo>
                    <a:pt x="1498" y="427"/>
                  </a:lnTo>
                  <a:lnTo>
                    <a:pt x="1418" y="406"/>
                  </a:lnTo>
                  <a:lnTo>
                    <a:pt x="1335" y="390"/>
                  </a:lnTo>
                  <a:lnTo>
                    <a:pt x="1252" y="381"/>
                  </a:lnTo>
                  <a:lnTo>
                    <a:pt x="1166" y="377"/>
                  </a:lnTo>
                  <a:lnTo>
                    <a:pt x="1088" y="380"/>
                  </a:lnTo>
                  <a:lnTo>
                    <a:pt x="1013" y="388"/>
                  </a:lnTo>
                  <a:lnTo>
                    <a:pt x="938" y="401"/>
                  </a:lnTo>
                  <a:lnTo>
                    <a:pt x="863" y="418"/>
                  </a:lnTo>
                  <a:lnTo>
                    <a:pt x="791" y="441"/>
                  </a:lnTo>
                  <a:lnTo>
                    <a:pt x="721" y="469"/>
                  </a:lnTo>
                  <a:lnTo>
                    <a:pt x="652" y="501"/>
                  </a:lnTo>
                  <a:lnTo>
                    <a:pt x="585" y="538"/>
                  </a:lnTo>
                  <a:lnTo>
                    <a:pt x="521" y="580"/>
                  </a:lnTo>
                  <a:lnTo>
                    <a:pt x="461" y="625"/>
                  </a:lnTo>
                  <a:lnTo>
                    <a:pt x="404" y="674"/>
                  </a:lnTo>
                  <a:lnTo>
                    <a:pt x="351" y="725"/>
                  </a:lnTo>
                  <a:lnTo>
                    <a:pt x="302" y="780"/>
                  </a:lnTo>
                  <a:lnTo>
                    <a:pt x="257" y="838"/>
                  </a:lnTo>
                  <a:lnTo>
                    <a:pt x="214" y="900"/>
                  </a:lnTo>
                  <a:lnTo>
                    <a:pt x="177" y="964"/>
                  </a:lnTo>
                  <a:lnTo>
                    <a:pt x="143" y="1031"/>
                  </a:lnTo>
                  <a:lnTo>
                    <a:pt x="113" y="1099"/>
                  </a:lnTo>
                  <a:lnTo>
                    <a:pt x="106" y="1113"/>
                  </a:lnTo>
                  <a:lnTo>
                    <a:pt x="95" y="1124"/>
                  </a:lnTo>
                  <a:lnTo>
                    <a:pt x="83" y="1132"/>
                  </a:lnTo>
                  <a:lnTo>
                    <a:pt x="68" y="1136"/>
                  </a:lnTo>
                  <a:lnTo>
                    <a:pt x="53" y="1137"/>
                  </a:lnTo>
                  <a:lnTo>
                    <a:pt x="37" y="1133"/>
                  </a:lnTo>
                  <a:lnTo>
                    <a:pt x="23" y="1125"/>
                  </a:lnTo>
                  <a:lnTo>
                    <a:pt x="13" y="1115"/>
                  </a:lnTo>
                  <a:lnTo>
                    <a:pt x="4" y="1102"/>
                  </a:lnTo>
                  <a:lnTo>
                    <a:pt x="0" y="1087"/>
                  </a:lnTo>
                  <a:lnTo>
                    <a:pt x="0" y="1072"/>
                  </a:lnTo>
                  <a:lnTo>
                    <a:pt x="3" y="1056"/>
                  </a:lnTo>
                  <a:lnTo>
                    <a:pt x="36" y="980"/>
                  </a:lnTo>
                  <a:lnTo>
                    <a:pt x="73" y="906"/>
                  </a:lnTo>
                  <a:lnTo>
                    <a:pt x="115" y="836"/>
                  </a:lnTo>
                  <a:lnTo>
                    <a:pt x="160" y="768"/>
                  </a:lnTo>
                  <a:lnTo>
                    <a:pt x="211" y="705"/>
                  </a:lnTo>
                  <a:lnTo>
                    <a:pt x="265" y="643"/>
                  </a:lnTo>
                  <a:lnTo>
                    <a:pt x="325" y="586"/>
                  </a:lnTo>
                  <a:lnTo>
                    <a:pt x="387" y="533"/>
                  </a:lnTo>
                  <a:lnTo>
                    <a:pt x="453" y="483"/>
                  </a:lnTo>
                  <a:lnTo>
                    <a:pt x="524" y="436"/>
                  </a:lnTo>
                  <a:lnTo>
                    <a:pt x="598" y="396"/>
                  </a:lnTo>
                  <a:lnTo>
                    <a:pt x="673" y="359"/>
                  </a:lnTo>
                  <a:lnTo>
                    <a:pt x="752" y="329"/>
                  </a:lnTo>
                  <a:lnTo>
                    <a:pt x="832" y="304"/>
                  </a:lnTo>
                  <a:lnTo>
                    <a:pt x="913" y="284"/>
                  </a:lnTo>
                  <a:lnTo>
                    <a:pt x="996" y="270"/>
                  </a:lnTo>
                  <a:lnTo>
                    <a:pt x="985" y="245"/>
                  </a:lnTo>
                  <a:lnTo>
                    <a:pt x="980" y="217"/>
                  </a:lnTo>
                  <a:lnTo>
                    <a:pt x="978" y="188"/>
                  </a:lnTo>
                  <a:lnTo>
                    <a:pt x="980" y="155"/>
                  </a:lnTo>
                  <a:lnTo>
                    <a:pt x="990" y="124"/>
                  </a:lnTo>
                  <a:lnTo>
                    <a:pt x="1003" y="94"/>
                  </a:lnTo>
                  <a:lnTo>
                    <a:pt x="1021" y="67"/>
                  </a:lnTo>
                  <a:lnTo>
                    <a:pt x="1045" y="45"/>
                  </a:lnTo>
                  <a:lnTo>
                    <a:pt x="1070" y="26"/>
                  </a:lnTo>
                  <a:lnTo>
                    <a:pt x="1100" y="12"/>
                  </a:lnTo>
                  <a:lnTo>
                    <a:pt x="1132" y="4"/>
                  </a:lnTo>
                  <a:lnTo>
                    <a:pt x="1166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62556" tIns="81278" rIns="162556" bIns="81278" numCol="1" anchor="t" anchorCtr="0" compatLnSpc="1">
              <a:prstTxWarp prst="textNoShape">
                <a:avLst/>
              </a:prstTxWarp>
            </a:bodyPr>
            <a:lstStyle/>
            <a:p>
              <a:endParaRPr lang="en-US" sz="2700" dirty="0"/>
            </a:p>
          </p:txBody>
        </p:sp>
      </p:grp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41FF1D61-8C69-4CF2-9FC6-1A969337BF8A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92590" y="1724304"/>
            <a:ext cx="1758821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="" xmlns:a16="http://schemas.microsoft.com/office/drawing/2014/main" id="{41FF1D61-8C69-4CF2-9FC6-1A969337BF8A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80585" y="1722468"/>
            <a:ext cx="1758821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C42A968A-10D8-42D7-AA28-B3E0B55D77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86505" y="6137391"/>
            <a:ext cx="371787" cy="79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="" xmlns:a16="http://schemas.microsoft.com/office/drawing/2014/main" id="{C42A968A-10D8-42D7-AA28-B3E0B55D77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63484" y="6135556"/>
            <a:ext cx="371787" cy="79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nhaltsplatzhalter 4">
            <a:extLst>
              <a:ext uri="{FF2B5EF4-FFF2-40B4-BE49-F238E27FC236}">
                <a16:creationId xmlns="" xmlns:a16="http://schemas.microsoft.com/office/drawing/2014/main" id="{DEBAE974-E281-4337-B63C-D151EB802D46}"/>
              </a:ext>
            </a:extLst>
          </p:cNvPr>
          <p:cNvSpPr txBox="1">
            <a:spLocks/>
          </p:cNvSpPr>
          <p:nvPr/>
        </p:nvSpPr>
        <p:spPr>
          <a:xfrm>
            <a:off x="6490904" y="566393"/>
            <a:ext cx="251080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Адресная социальная помощь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Inhaltsplatzhalter 4">
            <a:extLst>
              <a:ext uri="{FF2B5EF4-FFF2-40B4-BE49-F238E27FC236}">
                <a16:creationId xmlns="" xmlns:a16="http://schemas.microsoft.com/office/drawing/2014/main" id="{1C5504B2-6B86-4F64-8F18-243833E15AAD}"/>
              </a:ext>
            </a:extLst>
          </p:cNvPr>
          <p:cNvSpPr txBox="1">
            <a:spLocks/>
          </p:cNvSpPr>
          <p:nvPr/>
        </p:nvSpPr>
        <p:spPr>
          <a:xfrm>
            <a:off x="281482" y="539487"/>
            <a:ext cx="251080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Срочные социальные услуги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9F493A82-EC17-4AA0-BF33-D8AFED1178B9}"/>
              </a:ext>
            </a:extLst>
          </p:cNvPr>
          <p:cNvSpPr/>
          <p:nvPr/>
        </p:nvSpPr>
        <p:spPr>
          <a:xfrm>
            <a:off x="6426635" y="811374"/>
            <a:ext cx="2574146" cy="259061"/>
          </a:xfrm>
          <a:prstGeom prst="rect">
            <a:avLst/>
          </a:prstGeom>
        </p:spPr>
        <p:txBody>
          <a:bodyPr wrap="square" lIns="43196" tIns="21598" rIns="43196" bIns="21598">
            <a:spAutoFit/>
          </a:bodyPr>
          <a:lstStyle/>
          <a:p>
            <a:pPr algn="ctr" defTabSz="431834">
              <a:spcAft>
                <a:spcPts val="1008"/>
              </a:spcAft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215-ПП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24.03.2009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Inhaltsplatzhalter 4"/>
          <p:cNvSpPr txBox="1">
            <a:spLocks/>
          </p:cNvSpPr>
          <p:nvPr/>
        </p:nvSpPr>
        <p:spPr>
          <a:xfrm>
            <a:off x="242242" y="862903"/>
            <a:ext cx="239247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829-ПП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26.12.2014 г.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Inhaltsplatzhalter 4"/>
          <p:cNvSpPr txBox="1">
            <a:spLocks/>
          </p:cNvSpPr>
          <p:nvPr/>
        </p:nvSpPr>
        <p:spPr>
          <a:xfrm>
            <a:off x="4735107" y="6336169"/>
            <a:ext cx="416745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8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Вещи б/у – принято и роздано  1200  кг.  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9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1" grpId="0"/>
      <p:bldP spid="49" grpId="0"/>
      <p:bldP spid="50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20337" y="1013184"/>
            <a:ext cx="4682169" cy="17300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 anchorCtr="0">
            <a:normAutofit fontScale="92500" lnSpcReduction="10000"/>
          </a:bodyPr>
          <a:lstStyle/>
          <a:p>
            <a:pPr marR="0" lvl="0" indent="450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2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Отделение социальной реабилитации детей инвалидов ( в возрасте от 6 до 23 лет).</a:t>
            </a:r>
          </a:p>
          <a:p>
            <a:pPr marR="0" lvl="0" indent="450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2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Отделение социальной реабилитации детей – инвалидов младшего возраста (в возрасте от 1 до 6 лет)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300" y="325113"/>
            <a:ext cx="4105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90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Филиал </a:t>
            </a:r>
            <a:r>
              <a:rPr lang="ru-RU" sz="3600" b="1" dirty="0" err="1" smtClean="0">
                <a:ln w="190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Нагатино</a:t>
            </a:r>
            <a:r>
              <a:rPr lang="ru-RU" sz="3600" b="1" dirty="0" smtClean="0">
                <a:ln w="190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n w="1905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1605" y="3844215"/>
            <a:ext cx="17902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г. в филиале «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Нагатино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был проведен капитальный ремонт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914"/>
          <a:stretch>
            <a:fillRect/>
          </a:stretch>
        </p:blipFill>
        <p:spPr>
          <a:xfrm>
            <a:off x="7162794" y="2236424"/>
            <a:ext cx="1843897" cy="192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643170" y="4281350"/>
            <a:ext cx="2500829" cy="8255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Система для локоматорной терапии (СЛТ)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3842" y="4001749"/>
            <a:ext cx="2428695" cy="190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517375" y="2895105"/>
            <a:ext cx="2590800" cy="7886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Тренажер иппотерапии 102 </a:t>
            </a:r>
            <a:r>
              <a:rPr lang="en-US" dirty="0" smtClean="0"/>
              <a:t>FORTIS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2" t="11416" r="14056" b="3985"/>
          <a:stretch>
            <a:fillRect/>
          </a:stretch>
        </p:blipFill>
        <p:spPr>
          <a:xfrm>
            <a:off x="2622014" y="2875402"/>
            <a:ext cx="1784733" cy="244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959009" y="5562309"/>
            <a:ext cx="2590800" cy="7886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Аппарат «</a:t>
            </a:r>
            <a:r>
              <a:rPr lang="en-US" dirty="0" smtClean="0"/>
              <a:t>HUBER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механотерапия</a:t>
            </a:r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 rot="20703413" flipH="1">
            <a:off x="5765337" y="5566919"/>
            <a:ext cx="2357610" cy="751968"/>
          </a:xfrm>
          <a:prstGeom prst="parallelogram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20670690">
            <a:off x="6210310" y="5495753"/>
            <a:ext cx="161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Новые тренажеры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78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противолежащими углами 16"/>
          <p:cNvSpPr/>
          <p:nvPr/>
        </p:nvSpPr>
        <p:spPr>
          <a:xfrm>
            <a:off x="2563502" y="2225407"/>
            <a:ext cx="4893132" cy="3547432"/>
          </a:xfrm>
          <a:prstGeom prst="snip2DiagRect">
            <a:avLst/>
          </a:prstGeom>
          <a:solidFill>
            <a:schemeClr val="accent4">
              <a:lumMod val="50000"/>
              <a:alpha val="81000"/>
            </a:schemeClr>
          </a:solidFill>
          <a:ln w="38100">
            <a:solidFill>
              <a:schemeClr val="bg1"/>
            </a:solidFill>
          </a:ln>
          <a:effectLst>
            <a:glow>
              <a:schemeClr val="accent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/>
              <a:t>Отделение социальной реабилитации инвалидов </a:t>
            </a:r>
            <a:r>
              <a:rPr lang="ru-RU" sz="1600" b="1" dirty="0" smtClean="0"/>
              <a:t> (</a:t>
            </a:r>
            <a:r>
              <a:rPr lang="ru-RU" sz="1600" b="1" dirty="0"/>
              <a:t>ОСРИ) </a:t>
            </a:r>
            <a:r>
              <a:rPr lang="ru-RU" sz="1600" b="1" dirty="0" smtClean="0"/>
              <a:t>предназначается </a:t>
            </a:r>
            <a:r>
              <a:rPr lang="ru-RU" sz="1600" b="1" dirty="0"/>
              <a:t>для практического осуществления мероприятий по социальной реабилитации инвалидов и лиц с ограничениями жизнедеятельности (с 18 лет</a:t>
            </a:r>
            <a:r>
              <a:rPr lang="ru-RU" sz="1600" b="1" dirty="0" smtClean="0"/>
              <a:t>).</a:t>
            </a:r>
          </a:p>
          <a:p>
            <a:r>
              <a:rPr lang="ru-RU" sz="1600" b="1" dirty="0" smtClean="0"/>
              <a:t>Курс реабилитации включает в себя несколько направлений:</a:t>
            </a:r>
            <a:endParaRPr lang="ru-RU" sz="16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dirty="0" smtClean="0"/>
              <a:t>Медицинская реабилитация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dirty="0" smtClean="0"/>
              <a:t>Восстановительная терапия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dirty="0" smtClean="0"/>
              <a:t>Лечебный массаж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dirty="0" err="1" smtClean="0"/>
              <a:t>Социокультурная</a:t>
            </a:r>
            <a:r>
              <a:rPr lang="ru-RU" sz="1600" b="1" dirty="0" smtClean="0"/>
              <a:t> реабилитация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dirty="0" smtClean="0"/>
              <a:t>Социально-бытовая адаптация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dirty="0" smtClean="0"/>
              <a:t>Психологическая реабилитация</a:t>
            </a: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3639" y="4042519"/>
            <a:ext cx="1790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г.  оказано 2400 услуг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20556" t="5303" r="10248"/>
          <a:stretch>
            <a:fillRect/>
          </a:stretch>
        </p:blipFill>
        <p:spPr>
          <a:xfrm>
            <a:off x="209321" y="1042031"/>
            <a:ext cx="901309" cy="164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с двумя усеченными противолежащими углами 19"/>
          <p:cNvSpPr/>
          <p:nvPr/>
        </p:nvSpPr>
        <p:spPr>
          <a:xfrm>
            <a:off x="6081310" y="4555112"/>
            <a:ext cx="2864386" cy="1996501"/>
          </a:xfrm>
          <a:prstGeom prst="snip2DiagRect">
            <a:avLst/>
          </a:prstGeom>
          <a:solidFill>
            <a:schemeClr val="accent5">
              <a:lumMod val="50000"/>
              <a:alpha val="71000"/>
            </a:schemeClr>
          </a:solidFill>
          <a:ln w="38100">
            <a:solidFill>
              <a:schemeClr val="bg1"/>
            </a:solidFill>
          </a:ln>
          <a:effectLst>
            <a:glow>
              <a:schemeClr val="accent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050" dirty="0" smtClean="0">
              <a:latin typeface="Circe Extra Bold" panose="020B0802020203020203" pitchFamily="34" charset="-52"/>
            </a:endParaRPr>
          </a:p>
          <a:p>
            <a:pPr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Расположение ОСРИ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Филиал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Нагатино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Садовники» </a:t>
            </a:r>
          </a:p>
          <a:p>
            <a:pPr algn="just"/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Андропова, д. 42, к. 1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Филиал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Даниловский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, </a:t>
            </a:r>
          </a:p>
          <a:p>
            <a:pPr algn="just"/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Даниловская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наб., д. 2, к. 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Филиал  «Донской»,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Шаболовка, д. 50</a:t>
            </a:r>
          </a:p>
          <a:p>
            <a:pPr algn="just"/>
            <a:endParaRPr lang="ru-RU" sz="1050" dirty="0">
              <a:latin typeface="Circe Extra Bold" panose="020B0802020203020203" pitchFamily="34" charset="-52"/>
            </a:endParaRPr>
          </a:p>
          <a:p>
            <a:pPr algn="just"/>
            <a:endParaRPr lang="ru-RU" sz="1050" dirty="0" smtClean="0">
              <a:latin typeface="Circe Extra Bold" panose="020B0802020203020203" pitchFamily="34" charset="-52"/>
            </a:endParaRPr>
          </a:p>
          <a:p>
            <a:endParaRPr lang="ru-RU" sz="1050" dirty="0">
              <a:latin typeface="Circe Extra Bold" panose="020B0802020203020203" pitchFamily="3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255" r="42222"/>
          <a:stretch>
            <a:fillRect/>
          </a:stretch>
        </p:blipFill>
        <p:spPr>
          <a:xfrm>
            <a:off x="1230209" y="1024568"/>
            <a:ext cx="989989" cy="17076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41" r="21339" b="7610"/>
          <a:stretch>
            <a:fillRect/>
          </a:stretch>
        </p:blipFill>
        <p:spPr>
          <a:xfrm>
            <a:off x="2317048" y="1046602"/>
            <a:ext cx="1626991" cy="1017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443" b="16363"/>
          <a:stretch>
            <a:fillRect/>
          </a:stretch>
        </p:blipFill>
        <p:spPr>
          <a:xfrm>
            <a:off x="7838454" y="155136"/>
            <a:ext cx="1305546" cy="14202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334" y="3308808"/>
            <a:ext cx="1580666" cy="118550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727207" y="1707614"/>
            <a:ext cx="1538856" cy="4737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лимфомассаж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эндермолифт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6268" y="2786195"/>
            <a:ext cx="2071173" cy="584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тренажер лестница – брусья и тренажер для ходьбы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08173" y="2566930"/>
            <a:ext cx="1592608" cy="7491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</a:rPr>
              <a:t>перчатка «</a:t>
            </a:r>
            <a:r>
              <a:rPr lang="ru-RU" sz="1300" b="1" dirty="0" err="1" smtClean="0">
                <a:solidFill>
                  <a:schemeClr val="accent5">
                    <a:lumMod val="50000"/>
                  </a:schemeClr>
                </a:solidFill>
              </a:rPr>
              <a:t>Аника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</a:rPr>
              <a:t>» с биологической обратной связью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55876" y="1432193"/>
            <a:ext cx="1388124" cy="6389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гидромассажная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мембранная ванна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Параллелограмм 17"/>
          <p:cNvSpPr/>
          <p:nvPr/>
        </p:nvSpPr>
        <p:spPr>
          <a:xfrm rot="1140106" flipH="1">
            <a:off x="58184" y="5436316"/>
            <a:ext cx="2357610" cy="751968"/>
          </a:xfrm>
          <a:prstGeom prst="parallelogram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rot="1176043">
            <a:off x="360353" y="5451687"/>
            <a:ext cx="161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Новые тренажеры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778001983"/>
              </p:ext>
            </p:extLst>
          </p:nvPr>
        </p:nvGraphicFramePr>
        <p:xfrm>
          <a:off x="2637976" y="2467778"/>
          <a:ext cx="6638226" cy="321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Овал 4"/>
          <p:cNvSpPr/>
          <p:nvPr/>
        </p:nvSpPr>
        <p:spPr>
          <a:xfrm>
            <a:off x="239618" y="988114"/>
            <a:ext cx="2613750" cy="4211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0478" tIns="10478" rIns="10478" bIns="10478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Выдача абсорбирующего белья</a:t>
            </a:r>
          </a:p>
        </p:txBody>
      </p:sp>
      <p:sp>
        <p:nvSpPr>
          <p:cNvPr id="4" name="Овал 4"/>
          <p:cNvSpPr/>
          <p:nvPr/>
        </p:nvSpPr>
        <p:spPr>
          <a:xfrm>
            <a:off x="2883667" y="1431722"/>
            <a:ext cx="2272228" cy="5118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Выдача технических средств реабилитации</a:t>
            </a:r>
          </a:p>
        </p:txBody>
      </p:sp>
      <p:sp>
        <p:nvSpPr>
          <p:cNvPr id="5" name="Овал 4"/>
          <p:cNvSpPr/>
          <p:nvPr/>
        </p:nvSpPr>
        <p:spPr>
          <a:xfrm>
            <a:off x="138157" y="1485942"/>
            <a:ext cx="2692607" cy="460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9525" tIns="9525" rIns="9525" bIns="952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документов на выплату компенсаций</a:t>
            </a:r>
          </a:p>
        </p:txBody>
      </p:sp>
      <p:sp>
        <p:nvSpPr>
          <p:cNvPr id="6" name="Овал 4"/>
          <p:cNvSpPr/>
          <p:nvPr/>
        </p:nvSpPr>
        <p:spPr>
          <a:xfrm>
            <a:off x="2941504" y="992989"/>
            <a:ext cx="1938970" cy="3627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Консультирование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514" y="2046240"/>
            <a:ext cx="2644754" cy="8335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модели технического средства реабилитации в соответствии с ИПР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61050" y="2041039"/>
            <a:ext cx="2759869" cy="7181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инвалида навыкам пользования техническими средствами реабилитации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3639" y="4042519"/>
            <a:ext cx="1790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прокат выдано 69 ТСР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3218" y="5561677"/>
            <a:ext cx="8295701" cy="7806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столик прикроватный – 2 шт., костыли подмышечные - 8 пар, костыли подлокотные  - 10 пар, трость опорная с УПС - 3 шт., трость 4-х опорная – 3 шт., ходунки шаговые - 14 шт., ходунки на колесах -2 шт., ИКК - 23 шт.,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тифлофлешплеер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шт.,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тифлофлешкарта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шт. </a:t>
            </a:r>
            <a:endParaRPr lang="ru-RU" sz="1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"/>
            <a:ext cx="4649118" cy="100010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Пункт проката и выдачи технических средств реабилитации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Овал 4"/>
          <p:cNvSpPr/>
          <p:nvPr/>
        </p:nvSpPr>
        <p:spPr>
          <a:xfrm>
            <a:off x="6449486" y="1266940"/>
            <a:ext cx="2507228" cy="1373685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spcBef>
                <a:spcPct val="0"/>
              </a:spcBef>
            </a:pPr>
            <a:r>
              <a:rPr lang="ru-RU" sz="14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Располагается в филиалах </a:t>
            </a:r>
          </a:p>
          <a:p>
            <a:pPr lvl="0" algn="ctr" defTabSz="977900">
              <a:spcBef>
                <a:spcPct val="0"/>
              </a:spcBef>
            </a:pPr>
            <a:r>
              <a:rPr lang="ru-RU" sz="14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«Донской» по адресу: </a:t>
            </a:r>
          </a:p>
          <a:p>
            <a:pPr lvl="0" algn="ctr" defTabSz="977900">
              <a:spcBef>
                <a:spcPct val="0"/>
              </a:spcBef>
            </a:pPr>
            <a:r>
              <a:rPr lang="ru-RU" sz="14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ул. Шаболовка д.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</a:t>
            </a:r>
          </a:p>
          <a:p>
            <a:pPr lvl="0" algn="ctr" defTabSz="977900">
              <a:spcBef>
                <a:spcPct val="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Нагатино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адресу: </a:t>
            </a:r>
          </a:p>
          <a:p>
            <a:pPr lvl="0" algn="ctr" defTabSz="977900">
              <a:spcBef>
                <a:spcPct val="0"/>
              </a:spcBef>
            </a:pP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Нагатинский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б-р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 6</a:t>
            </a:r>
            <a:endParaRPr lang="ru-RU" sz="1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4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560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активного детского отдыха </a:t>
            </a:r>
          </a:p>
          <a:p>
            <a:pPr marL="82296" indent="0"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«Московская смена»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07336"/>
            <a:ext cx="87410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Полноценный отдых по примеру детского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городского летнего лагеря: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спортивные-оздоровительные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мероприятия;</a:t>
            </a:r>
          </a:p>
          <a:p>
            <a:pPr marL="285750" lvl="0" indent="-28575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творческие студии и мастер-классы;</a:t>
            </a:r>
          </a:p>
          <a:p>
            <a:pPr marL="285750" lvl="0" indent="-28575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выездные экскурсии;</a:t>
            </a:r>
          </a:p>
          <a:p>
            <a:pPr marL="285750" lvl="0" indent="-28575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трёх разовое питание.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Программа была предоставлена для детей в возрасте от 7 до 14 лет  на бесплатной основе.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948238" y="3217037"/>
            <a:ext cx="41957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адресу: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Проспект Андропова, д. 42, корп. 1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Тел.:8-499-504-13-07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766" y="3961029"/>
            <a:ext cx="2100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 месяца (июль, август) организован отдых для 60 детей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6820" r="-1842" b="14764"/>
          <a:stretch/>
        </p:blipFill>
        <p:spPr>
          <a:xfrm>
            <a:off x="3081229" y="4186410"/>
            <a:ext cx="5853450" cy="2211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1" y="5640637"/>
            <a:ext cx="1362486" cy="74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58" b="18851"/>
          <a:stretch>
            <a:fillRect/>
          </a:stretch>
        </p:blipFill>
        <p:spPr>
          <a:xfrm>
            <a:off x="7304183" y="2203373"/>
            <a:ext cx="1839817" cy="870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863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312" y="767999"/>
            <a:ext cx="2427706" cy="91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902"/>
            <a:ext cx="2427706" cy="91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с двумя усеченными противолежащими углами 16"/>
          <p:cNvSpPr/>
          <p:nvPr/>
        </p:nvSpPr>
        <p:spPr>
          <a:xfrm>
            <a:off x="1" y="5221995"/>
            <a:ext cx="9144000" cy="1101686"/>
          </a:xfrm>
          <a:prstGeom prst="snip2DiagRect">
            <a:avLst/>
          </a:prstGeom>
          <a:solidFill>
            <a:schemeClr val="accent4">
              <a:lumMod val="50000"/>
              <a:alpha val="81000"/>
            </a:schemeClr>
          </a:solidFill>
          <a:ln w="38100">
            <a:solidFill>
              <a:schemeClr val="bg1"/>
            </a:solidFill>
          </a:ln>
          <a:effectLst>
            <a:glow>
              <a:schemeClr val="accent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1400" b="1" dirty="0" smtClean="0">
              <a:latin typeface="Circe Extra Bold" panose="020B0802020203020203" pitchFamily="34" charset="-52"/>
            </a:endParaRPr>
          </a:p>
          <a:p>
            <a:pPr lvl="0" algn="just"/>
            <a:r>
              <a:rPr lang="ru-RU" sz="1400" b="1" dirty="0" smtClean="0">
                <a:latin typeface="Circe Extra Bold" panose="020B0802020203020203" pitchFamily="34" charset="-52"/>
              </a:rPr>
              <a:t>«</a:t>
            </a:r>
            <a:r>
              <a:rPr lang="ru-RU" sz="1400" b="1" dirty="0">
                <a:latin typeface="Circe Extra Bold" panose="020B0802020203020203" pitchFamily="34" charset="-52"/>
              </a:rPr>
              <a:t>Московское долголетие» — это программа Мэра Москвы, которая помогает москвичам старшего возраста вести активный образ жизни и бесплатно использовать возможности города для самореализации. Занятия направлены на улучшение здоровья, получение новых знаний и навыков, расширение круга общения и организацию досуга горожан </a:t>
            </a:r>
            <a:r>
              <a:rPr lang="ru-RU" sz="1400" b="1" dirty="0" smtClean="0">
                <a:latin typeface="Circe Extra Bold" panose="020B0802020203020203" pitchFamily="34" charset="-52"/>
              </a:rPr>
              <a:t>вышедших на пенсию.</a:t>
            </a:r>
            <a:endParaRPr lang="ru-RU" sz="1400" b="1" dirty="0">
              <a:latin typeface="Circe Extra Bold" panose="020B0802020203020203" pitchFamily="34" charset="-52"/>
            </a:endParaRPr>
          </a:p>
          <a:p>
            <a:pPr lvl="0" algn="just"/>
            <a:endParaRPr lang="ru-RU" sz="1200" b="1" dirty="0">
              <a:latin typeface="Circe Extra Bold" panose="020B0802020203020203" pitchFamily="34" charset="-5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-1" y="132202"/>
            <a:ext cx="5299113" cy="6940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87352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all" spc="96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Отдел социальных коммуникаций и активного долголетия</a:t>
            </a:r>
            <a:endParaRPr kumimoji="0" lang="ru-RU" sz="1900" b="1" i="0" u="none" strike="noStrike" kern="1200" cap="all" spc="9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06094"/>
            <a:ext cx="5954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марта 2018 года во всех ТЦСО Москвы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8429" y="1729648"/>
            <a:ext cx="1961002" cy="91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97" r="41838"/>
          <a:stretch>
            <a:fillRect/>
          </a:stretch>
        </p:blipFill>
        <p:spPr>
          <a:xfrm flipH="1">
            <a:off x="4583018" y="801051"/>
            <a:ext cx="914399" cy="91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688116"/>
            <a:ext cx="2060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Нагатинский затон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2595 участников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 поставщиков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127  групп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4565 мест в группах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0492" y="2655065"/>
            <a:ext cx="20160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Нагатино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Садовники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1882 участника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 поставщиков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81 Группа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2695 мест в группах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0390" y="2687443"/>
            <a:ext cx="20215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Даниловский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1831 участник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поставщиков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102 группы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2830 мест в группах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87237" y="2676426"/>
            <a:ext cx="20160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Донской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1372 участника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поставщиков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 группы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1940 мест в группах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71" y="777179"/>
            <a:ext cx="2427706" cy="91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649817" y="0"/>
            <a:ext cx="1961002" cy="91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824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9320" y="143219"/>
            <a:ext cx="3922005" cy="4627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873526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96" normalizeH="0" baseline="0" noProof="0" dirty="0" smtClean="0">
                <a:ln>
                  <a:noFill/>
                </a:ln>
                <a:solidFill>
                  <a:srgbClr val="1E1E2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Активности </a:t>
            </a:r>
            <a:endParaRPr kumimoji="0" lang="ru-RU" sz="2000" b="1" i="0" u="none" strike="noStrike" kern="1200" cap="all" spc="96" normalizeH="0" baseline="0" noProof="0" dirty="0">
              <a:ln>
                <a:noFill/>
              </a:ln>
              <a:solidFill>
                <a:srgbClr val="1E1E2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admin\AppData\Local\Temp\kisspng-physical-activity-health-physics-physical-educatio-5af56fd79e6167.23405763152603439164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385590"/>
            <a:ext cx="3018622" cy="26832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1" y="2930487"/>
            <a:ext cx="27872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ОФП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Аква-аэробика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ЛФК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Плавание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Фитнес, тренажеры</a:t>
            </a:r>
          </a:p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Zumba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gold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Тренажерный зал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Йога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Цигун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Танцы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Пение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2717" y="2939668"/>
            <a:ext cx="27872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Информационные технологии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Иностранные языки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Здорово жить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 – прикладное творчество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Вязание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Бисероплетение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Батик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т.д.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5435" y="2893764"/>
            <a:ext cx="27872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Спец.проекты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ЛФК в поликлинике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Добрый автобус (экскурсионные программы)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Серебряный университет (краткосрочные образовательные программы)</a:t>
            </a:r>
          </a:p>
        </p:txBody>
      </p:sp>
    </p:spTree>
    <p:extLst>
      <p:ext uri="{BB962C8B-B14F-4D97-AF65-F5344CB8AC3E}">
        <p14:creationId xmlns="" xmlns:p14="http://schemas.microsoft.com/office/powerpoint/2010/main" val="265729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439" y="336130"/>
            <a:ext cx="8505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73526">
              <a:spcBef>
                <a:spcPts val="600"/>
              </a:spcBef>
              <a:defRPr/>
            </a:pPr>
            <a:r>
              <a:rPr lang="ru-RU" b="1" cap="all" spc="96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Межведомственное взаимодействие </a:t>
            </a:r>
            <a:endParaRPr lang="ru-RU" b="1" cap="all" spc="96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9969" y="1145754"/>
            <a:ext cx="145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244600" algn="l"/>
              </a:tabLst>
            </a:pPr>
            <a:r>
              <a:rPr lang="ru-RU" sz="1600" b="1" dirty="0" smtClean="0"/>
              <a:t>ГБУ ТЦСО Коломенское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8473" y="2876687"/>
            <a:ext cx="1652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Учреждения образования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97252" y="2715773"/>
            <a:ext cx="17662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Учреждения здравоохранения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admin\AppData\Local\Temp\kisspng-arrow-computer-file-opposite-arrow-5a9ed2696d10f9.5037668015203579934468.png"/>
          <p:cNvPicPr>
            <a:picLocks noChangeAspect="1" noChangeArrowheads="1"/>
          </p:cNvPicPr>
          <p:nvPr/>
        </p:nvPicPr>
        <p:blipFill>
          <a:blip r:embed="rId3" cstate="print"/>
          <a:srcRect l="64940"/>
          <a:stretch>
            <a:fillRect/>
          </a:stretch>
        </p:blipFill>
        <p:spPr bwMode="auto">
          <a:xfrm rot="2564389">
            <a:off x="1994053" y="994195"/>
            <a:ext cx="1057619" cy="2028750"/>
          </a:xfrm>
          <a:prstGeom prst="rect">
            <a:avLst/>
          </a:prstGeom>
          <a:noFill/>
        </p:spPr>
      </p:pic>
      <p:pic>
        <p:nvPicPr>
          <p:cNvPr id="13" name="Picture 5" descr="C:\Users\admin\AppData\Local\Temp\kisspng-arrow-computer-file-opposite-arrow-5a9ed2696d10f9.5037668015203579934468.png"/>
          <p:cNvPicPr>
            <a:picLocks noChangeAspect="1" noChangeArrowheads="1"/>
          </p:cNvPicPr>
          <p:nvPr/>
        </p:nvPicPr>
        <p:blipFill>
          <a:blip r:embed="rId3" cstate="print"/>
          <a:srcRect l="64940"/>
          <a:stretch>
            <a:fillRect/>
          </a:stretch>
        </p:blipFill>
        <p:spPr bwMode="auto">
          <a:xfrm rot="18639400" flipH="1">
            <a:off x="6244727" y="948291"/>
            <a:ext cx="1057619" cy="20287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916840" y="2825942"/>
            <a:ext cx="1627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Фитнес центры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1000" y="2726791"/>
            <a:ext cx="1534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Благотвори-тельные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фонды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3587" y="5254495"/>
            <a:ext cx="16525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 культуры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07327" y="5131473"/>
            <a:ext cx="1652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Религиозные организации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87818" y="5208591"/>
            <a:ext cx="1652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Общественные организации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05879" y="4835732"/>
            <a:ext cx="1729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Советы депутатов муниципальных округов 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admin\AppData\Local\Temp\kisspng-arrow-computer-file-opposite-arrow-5a9ed2696d10f9.5037668015203579934468.png"/>
          <p:cNvPicPr>
            <a:picLocks noChangeAspect="1" noChangeArrowheads="1"/>
          </p:cNvPicPr>
          <p:nvPr/>
        </p:nvPicPr>
        <p:blipFill>
          <a:blip r:embed="rId4" cstate="print"/>
          <a:srcRect r="47108"/>
          <a:stretch>
            <a:fillRect/>
          </a:stretch>
        </p:blipFill>
        <p:spPr bwMode="auto">
          <a:xfrm rot="3893291">
            <a:off x="3404211" y="4760654"/>
            <a:ext cx="1619480" cy="2059223"/>
          </a:xfrm>
          <a:prstGeom prst="rect">
            <a:avLst/>
          </a:prstGeom>
          <a:noFill/>
        </p:spPr>
      </p:pic>
      <p:pic>
        <p:nvPicPr>
          <p:cNvPr id="21" name="Picture 6" descr="C:\Users\admin\AppData\Local\Temp\kisspng-arrow-computer-file-opposite-arrow-5a9ed2696d10f9.5037668015203579934468.png"/>
          <p:cNvPicPr>
            <a:picLocks noChangeAspect="1" noChangeArrowheads="1"/>
          </p:cNvPicPr>
          <p:nvPr/>
        </p:nvPicPr>
        <p:blipFill>
          <a:blip r:embed="rId4" cstate="print"/>
          <a:srcRect r="47108"/>
          <a:stretch>
            <a:fillRect/>
          </a:stretch>
        </p:blipFill>
        <p:spPr bwMode="auto">
          <a:xfrm rot="4224624" flipH="1">
            <a:off x="1474425" y="3416070"/>
            <a:ext cx="1619480" cy="2059223"/>
          </a:xfrm>
          <a:prstGeom prst="rect">
            <a:avLst/>
          </a:prstGeom>
          <a:noFill/>
        </p:spPr>
      </p:pic>
      <p:pic>
        <p:nvPicPr>
          <p:cNvPr id="22" name="Picture 6" descr="C:\Users\admin\AppData\Local\Temp\kisspng-arrow-computer-file-opposite-arrow-5a9ed2696d10f9.5037668015203579934468.png"/>
          <p:cNvPicPr>
            <a:picLocks noChangeAspect="1" noChangeArrowheads="1"/>
          </p:cNvPicPr>
          <p:nvPr/>
        </p:nvPicPr>
        <p:blipFill>
          <a:blip r:embed="rId4" cstate="print"/>
          <a:srcRect r="47108"/>
          <a:stretch>
            <a:fillRect/>
          </a:stretch>
        </p:blipFill>
        <p:spPr bwMode="auto">
          <a:xfrm rot="17230526">
            <a:off x="6275943" y="3326100"/>
            <a:ext cx="1619480" cy="2059223"/>
          </a:xfrm>
          <a:prstGeom prst="rect">
            <a:avLst/>
          </a:prstGeom>
          <a:noFill/>
        </p:spPr>
      </p:pic>
      <p:pic>
        <p:nvPicPr>
          <p:cNvPr id="24" name="Picture 5" descr="C:\Users\admin\AppData\Local\Temp\kisspng-arrow-computer-file-opposite-arrow-5a9ed2696d10f9.5037668015203579934468.png"/>
          <p:cNvPicPr>
            <a:picLocks noChangeAspect="1" noChangeArrowheads="1"/>
          </p:cNvPicPr>
          <p:nvPr/>
        </p:nvPicPr>
        <p:blipFill>
          <a:blip r:embed="rId3" cstate="print"/>
          <a:srcRect l="64940"/>
          <a:stretch>
            <a:fillRect/>
          </a:stretch>
        </p:blipFill>
        <p:spPr bwMode="auto">
          <a:xfrm flipH="1">
            <a:off x="4149686" y="2114242"/>
            <a:ext cx="1057619" cy="20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89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020" y="674934"/>
            <a:ext cx="2392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2019 год проведено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911 мероприятий: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5065" y="3567165"/>
            <a:ext cx="4098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Концерты 409 (19439 человек)</a:t>
            </a:r>
          </a:p>
          <a:p>
            <a:pPr>
              <a:buFont typeface="Arial" charset="0"/>
              <a:buChar char="•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273 (4037 человек)</a:t>
            </a:r>
          </a:p>
          <a:p>
            <a:pPr>
              <a:buFont typeface="Arial" charset="0"/>
              <a:buChar char="•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Мастер-классы 229 (6760 человек) 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21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7939557"/>
              </p:ext>
            </p:extLst>
          </p:nvPr>
        </p:nvGraphicFramePr>
        <p:xfrm>
          <a:off x="2203374" y="771178"/>
          <a:ext cx="4858438" cy="972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56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4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0301">
                <a:tc>
                  <a:txBody>
                    <a:bodyPr/>
                    <a:lstStyle/>
                    <a:p>
                      <a:r>
                        <a:rPr lang="ru-RU" sz="15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Даниловский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 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Донской 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1677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93239 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Население района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51643 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0301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21797 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 пенсий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13303чел.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2954807"/>
              </p:ext>
            </p:extLst>
          </p:nvPr>
        </p:nvGraphicFramePr>
        <p:xfrm>
          <a:off x="2204553" y="5049662"/>
          <a:ext cx="4824207" cy="1261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31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93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3247">
                <a:tc>
                  <a:txBody>
                    <a:bodyPr/>
                    <a:lstStyle/>
                    <a:p>
                      <a:r>
                        <a:rPr lang="ru-RU" sz="15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Нагатино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Садовники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 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Нагатинский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затон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77000 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Население района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116500 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955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18671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 пенсий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30339 чел.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>
                    <a:solidFill>
                      <a:schemeClr val="accent3">
                        <a:lumMod val="7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18" y="1920942"/>
            <a:ext cx="1840535" cy="93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7"/>
          <p:cNvSpPr txBox="1">
            <a:spLocks/>
          </p:cNvSpPr>
          <p:nvPr/>
        </p:nvSpPr>
        <p:spPr>
          <a:xfrm>
            <a:off x="191593" y="2983112"/>
            <a:ext cx="1835509" cy="120329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Пр. Андропова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д. 42 к. 1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Телефон горячей линии 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8 (495) 545-44-42</a:t>
            </a:r>
            <a:endParaRPr kumimoji="0" lang="ru-RU" sz="2000" b="1" i="0" u="none" strike="noStrike" kern="1200" cap="none" spc="0" normalizeH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Рисунок 4" descr="C:\Documents and Settings\нет\Рабочий стол\фото для Тани\IMGP7727.JPG"/>
          <p:cNvPicPr>
            <a:picLocks noChangeArrowheads="1"/>
          </p:cNvPicPr>
          <p:nvPr/>
        </p:nvPicPr>
        <p:blipFill>
          <a:blip r:embed="rId4" cstate="print"/>
          <a:srcRect l="10233" t="8965" r="6609" b="9455"/>
          <a:stretch>
            <a:fillRect/>
          </a:stretch>
        </p:blipFill>
        <p:spPr bwMode="auto">
          <a:xfrm>
            <a:off x="3910986" y="1740667"/>
            <a:ext cx="1663547" cy="100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7"/>
          <p:cNvSpPr txBox="1">
            <a:spLocks/>
          </p:cNvSpPr>
          <p:nvPr/>
        </p:nvSpPr>
        <p:spPr>
          <a:xfrm>
            <a:off x="3920977" y="2810952"/>
            <a:ext cx="1675594" cy="193731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Севастопольский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пр-т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д.1, корп.1А,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Шаболовка, д.50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Телефоны горячей линии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8(499)123-23-56, 8(495) 633-71-30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Рисунок 10" descr="C:\Documents and Settings\2\Рабочий стол\фотки\работа\DSCN38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7273" y="1762700"/>
            <a:ext cx="1707614" cy="95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бъект 7"/>
          <p:cNvSpPr txBox="1">
            <a:spLocks/>
          </p:cNvSpPr>
          <p:nvPr/>
        </p:nvSpPr>
        <p:spPr>
          <a:xfrm>
            <a:off x="2230369" y="2780919"/>
            <a:ext cx="1548417" cy="135040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sz="14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sz="14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lang="ru-RU" sz="14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Даниловская</a:t>
            </a: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наб</a:t>
            </a: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., д. 2 корп. 1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Телефон горячей линии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8(499)235-20-98</a:t>
            </a:r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610" y="1795749"/>
            <a:ext cx="1586033" cy="91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Объект 7"/>
          <p:cNvSpPr txBox="1">
            <a:spLocks/>
          </p:cNvSpPr>
          <p:nvPr/>
        </p:nvSpPr>
        <p:spPr>
          <a:xfrm>
            <a:off x="5698847" y="2900269"/>
            <a:ext cx="1548417" cy="135040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sz="14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sz="14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Ул. Коломенская, д. 5 стр. 3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Телефон горячей линии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8(499)614-75-03</a:t>
            </a:r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ws34\Desktop\ФОТО НАГАТИНО САДОВНИК\ФАСАД ЦЕНТРА\IMG_46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2983" y="1938968"/>
            <a:ext cx="1539663" cy="82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Объект 7"/>
          <p:cNvSpPr txBox="1">
            <a:spLocks/>
          </p:cNvSpPr>
          <p:nvPr/>
        </p:nvSpPr>
        <p:spPr>
          <a:xfrm>
            <a:off x="7359268" y="2875403"/>
            <a:ext cx="1543080" cy="13440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Нагатинский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б-р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д. 6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Телефон горячей линии: 8 (499) 614-10-06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723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/>
          <p:cNvCxnSpPr/>
          <p:nvPr/>
        </p:nvCxnSpPr>
        <p:spPr>
          <a:xfrm rot="5400000">
            <a:off x="8290778" y="2089742"/>
            <a:ext cx="182447" cy="1588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Блок-схема: альтернативный процесс 2"/>
          <p:cNvSpPr/>
          <p:nvPr/>
        </p:nvSpPr>
        <p:spPr>
          <a:xfrm>
            <a:off x="642910" y="682441"/>
            <a:ext cx="8001000" cy="364894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ГБУ </a:t>
            </a:r>
            <a:r>
              <a:rPr lang="ru-RU" sz="1600" b="1" dirty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ТЦСО </a:t>
            </a:r>
            <a:r>
              <a:rPr lang="ru-RU" sz="1600" b="1" dirty="0" smtClean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«Коломенское» АУП</a:t>
            </a:r>
            <a:endParaRPr lang="ru-RU" sz="1600" b="1" dirty="0">
              <a:solidFill>
                <a:srgbClr val="1E1E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5072066" y="1228413"/>
            <a:ext cx="1800000" cy="75661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Филиал </a:t>
            </a:r>
            <a:endParaRPr lang="ru-RU" sz="16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Нагатино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000496" y="4094764"/>
            <a:ext cx="1080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ОСО 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1-8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7000892" y="1228413"/>
            <a:ext cx="1800000" cy="75670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Филиал </a:t>
            </a:r>
            <a:endParaRPr lang="ru-RU" sz="16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Нагатино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Садовники 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500298" y="1228413"/>
            <a:ext cx="1800000" cy="75661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Филиал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Даниловский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00034" y="1228413"/>
            <a:ext cx="1800000" cy="75661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Филиал </a:t>
            </a:r>
            <a:endParaRPr lang="ru-RU" sz="16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Донской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7124388" y="3078146"/>
            <a:ext cx="1224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ОСО 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9-15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952602" y="3078146"/>
            <a:ext cx="1296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ОСО 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24-26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1100380" y="2047370"/>
            <a:ext cx="1119786" cy="24754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ОСКАД 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166784" y="4101843"/>
            <a:ext cx="2160000" cy="51587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Пункт приема и </a:t>
            </a: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выдачи вещей б/у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428158" y="2391325"/>
            <a:ext cx="828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ОСРИ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166784" y="3419378"/>
            <a:ext cx="2088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Пункт выдачи ТСР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715008" y="2047370"/>
            <a:ext cx="1044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ОСРД-И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5210952" y="2391325"/>
            <a:ext cx="1548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ОСРД-И МВ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4000496" y="4435996"/>
            <a:ext cx="1476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ОПГОИАиП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4000496" y="3753531"/>
            <a:ext cx="864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ОССО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rot="5400000">
            <a:off x="4480778" y="1359954"/>
            <a:ext cx="182447" cy="1588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7940898" y="1390443"/>
            <a:ext cx="120998" cy="794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884353" y="1922479"/>
            <a:ext cx="364894" cy="152400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6" idx="0"/>
          </p:cNvCxnSpPr>
          <p:nvPr/>
        </p:nvCxnSpPr>
        <p:spPr>
          <a:xfrm flipH="1">
            <a:off x="7900892" y="985151"/>
            <a:ext cx="169504" cy="243262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8" idx="0"/>
          </p:cNvCxnSpPr>
          <p:nvPr/>
        </p:nvCxnSpPr>
        <p:spPr>
          <a:xfrm>
            <a:off x="1126404" y="985151"/>
            <a:ext cx="273631" cy="243263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5440968" y="1937703"/>
            <a:ext cx="243263" cy="1588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6200000" flipH="1">
            <a:off x="6508492" y="2013341"/>
            <a:ext cx="851418" cy="457200"/>
          </a:xfrm>
          <a:prstGeom prst="straightConnector1">
            <a:avLst/>
          </a:prstGeom>
          <a:ln w="22225"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2223481" y="2484582"/>
            <a:ext cx="182447" cy="3175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3947378" y="2598510"/>
            <a:ext cx="182447" cy="76200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8316320" y="2283406"/>
            <a:ext cx="182447" cy="38100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7317067" y="2940699"/>
            <a:ext cx="243263" cy="3175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альтернативный процесс 31"/>
          <p:cNvSpPr/>
          <p:nvPr/>
        </p:nvSpPr>
        <p:spPr>
          <a:xfrm>
            <a:off x="1356150" y="2735280"/>
            <a:ext cx="864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ОССО</a:t>
            </a: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7143768" y="2735280"/>
            <a:ext cx="864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ОССО</a:t>
            </a: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7143768" y="2391325"/>
            <a:ext cx="792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МСС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4706896" y="2735280"/>
            <a:ext cx="2088000" cy="31473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Пункт выдачи ТСР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 rot="5400000">
            <a:off x="2646979" y="2553373"/>
            <a:ext cx="182447" cy="3175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>
            <a:off x="4235410" y="2667301"/>
            <a:ext cx="182447" cy="76200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2151473" y="2484582"/>
            <a:ext cx="182447" cy="3175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3875370" y="2598510"/>
            <a:ext cx="182447" cy="76200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Блок-схема: альтернативный процесс 39"/>
          <p:cNvSpPr/>
          <p:nvPr/>
        </p:nvSpPr>
        <p:spPr>
          <a:xfrm>
            <a:off x="2588266" y="3078146"/>
            <a:ext cx="1296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ОСО 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16-23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2571736" y="2047370"/>
            <a:ext cx="828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ОСРИ </a:t>
            </a:r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166784" y="3760610"/>
            <a:ext cx="2124000" cy="240742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Пункт проката ТСР</a:t>
            </a:r>
          </a:p>
        </p:txBody>
      </p:sp>
      <p:cxnSp>
        <p:nvCxnSpPr>
          <p:cNvPr id="44" name="Прямая со стрелкой 43"/>
          <p:cNvCxnSpPr/>
          <p:nvPr/>
        </p:nvCxnSpPr>
        <p:spPr>
          <a:xfrm rot="5400000">
            <a:off x="2574971" y="2553373"/>
            <a:ext cx="182447" cy="3175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5400000">
            <a:off x="4163402" y="2667301"/>
            <a:ext cx="182447" cy="76200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Блок-схема: альтернативный процесс 45"/>
          <p:cNvSpPr/>
          <p:nvPr/>
        </p:nvSpPr>
        <p:spPr>
          <a:xfrm>
            <a:off x="2571736" y="2391325"/>
            <a:ext cx="864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ОССО</a:t>
            </a:r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 rot="5400000">
            <a:off x="3477660" y="2046576"/>
            <a:ext cx="2047393" cy="1588"/>
          </a:xfrm>
          <a:prstGeom prst="bentConnector3">
            <a:avLst>
              <a:gd name="adj1" fmla="val 50000"/>
            </a:avLst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1357290" y="1023674"/>
            <a:ext cx="0" cy="20637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3357554" y="1023674"/>
            <a:ext cx="0" cy="20637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5929322" y="1023674"/>
            <a:ext cx="0" cy="20637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7858148" y="1023674"/>
            <a:ext cx="0" cy="20637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Блок-схема: альтернативный процесс 52"/>
          <p:cNvSpPr/>
          <p:nvPr/>
        </p:nvSpPr>
        <p:spPr>
          <a:xfrm>
            <a:off x="4000496" y="4777228"/>
            <a:ext cx="1428760" cy="28639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ОККОСУ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Заголовок 1"/>
          <p:cNvSpPr>
            <a:spLocks noGrp="1"/>
          </p:cNvSpPr>
          <p:nvPr>
            <p:ph type="title"/>
          </p:nvPr>
        </p:nvSpPr>
        <p:spPr>
          <a:xfrm>
            <a:off x="785786" y="136470"/>
            <a:ext cx="7772400" cy="477725"/>
          </a:xfr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Структура ГБУ ТЦСО  «Коломенское»</a:t>
            </a:r>
            <a:r>
              <a:rPr lang="ru-RU" sz="2000" b="1" dirty="0" smtClean="0">
                <a:solidFill>
                  <a:srgbClr val="1E1E2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 smtClean="0">
                <a:solidFill>
                  <a:srgbClr val="1E1E20"/>
                </a:solidFill>
                <a:latin typeface="Calibri"/>
                <a:ea typeface="Calibri"/>
                <a:cs typeface="Times New Roman"/>
              </a:rPr>
            </a:br>
            <a:endParaRPr lang="ru-RU" sz="2000" b="1" dirty="0">
              <a:solidFill>
                <a:srgbClr val="1E1E20"/>
              </a:solidFill>
            </a:endParaRPr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7124388" y="3419378"/>
            <a:ext cx="828000" cy="2407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ОСРИ 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667320" y="3753532"/>
            <a:ext cx="3476681" cy="34123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отделений социального обслуживания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5672114" y="4163010"/>
            <a:ext cx="3471886" cy="48526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отдела социальных коммуникаций и активного долголетия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643570" y="4708982"/>
            <a:ext cx="3500430" cy="39543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пункт выдачи и проката технических средств реабилитации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5643570" y="5186707"/>
            <a:ext cx="3500430" cy="4512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отделение срочного социального обслуживания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643570" y="5664432"/>
            <a:ext cx="3500430" cy="272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Сектор «Мобильная социальная служба»  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14282" y="4708982"/>
            <a:ext cx="3714776" cy="4094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отделения социальной реабилитации инвалидов 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14282" y="6085282"/>
            <a:ext cx="4643470" cy="4663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отделение приема граждан, обработки информации, анализа и прогнозирования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643570" y="5951975"/>
            <a:ext cx="3500430" cy="3997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 контроля качества оказания социальных услуг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214282" y="5596186"/>
            <a:ext cx="4643470" cy="4787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отделение социальной реабилитации детей-инвалидов младшего возраста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14282" y="5186707"/>
            <a:ext cx="4643470" cy="3412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отделение социальной реабилитации детей-инвалидов.</a:t>
            </a:r>
          </a:p>
          <a:p>
            <a:pPr algn="ctr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Блок-схема: альтернативный процесс 66"/>
          <p:cNvSpPr/>
          <p:nvPr/>
        </p:nvSpPr>
        <p:spPr>
          <a:xfrm>
            <a:off x="2539139" y="2725974"/>
            <a:ext cx="1119786" cy="24754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ОСКАД 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Блок-схема: альтернативный процесс 67"/>
          <p:cNvSpPr/>
          <p:nvPr/>
        </p:nvSpPr>
        <p:spPr>
          <a:xfrm>
            <a:off x="3977898" y="3419383"/>
            <a:ext cx="1119786" cy="24754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ОСКАД 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Блок-схема: альтернативный процесс 68"/>
          <p:cNvSpPr/>
          <p:nvPr/>
        </p:nvSpPr>
        <p:spPr>
          <a:xfrm>
            <a:off x="7105973" y="2084384"/>
            <a:ext cx="1119786" cy="24754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ОСКАД 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32" grpId="0" animBg="1"/>
      <p:bldP spid="33" grpId="0" animBg="1"/>
      <p:bldP spid="34" grpId="0" animBg="1"/>
      <p:bldP spid="35" grpId="0" animBg="1"/>
      <p:bldP spid="40" grpId="0" animBg="1"/>
      <p:bldP spid="42" grpId="0" animBg="1"/>
      <p:bldP spid="43" grpId="0" animBg="1"/>
      <p:bldP spid="46" grpId="0" animBg="1"/>
      <p:bldP spid="53" grpId="0" animBg="1"/>
      <p:bldP spid="5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55332159"/>
              </p:ext>
            </p:extLst>
          </p:nvPr>
        </p:nvGraphicFramePr>
        <p:xfrm>
          <a:off x="4932726" y="738230"/>
          <a:ext cx="4110605" cy="5518803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9200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05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62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Должность 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</a:p>
                    <a:p>
                      <a:pPr marL="0" marR="0" lvl="0" indent="0" algn="just" defTabSz="87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Главный бухгалтер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Зам.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директора </a:t>
                      </a:r>
                      <a:endParaRPr lang="ru-RU" sz="13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 defTabSz="87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Зав. филиалом</a:t>
                      </a:r>
                      <a:endParaRPr lang="ru-RU" sz="13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Зам. зав. Филиалом</a:t>
                      </a:r>
                    </a:p>
                    <a:p>
                      <a:pPr marL="0" marR="0" indent="0" algn="just" defTabSz="87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Начальники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отделов</a:t>
                      </a:r>
                      <a:endParaRPr lang="ru-RU" sz="13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marL="0" marR="0" indent="0" algn="just" defTabSz="87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Зав. отделениями</a:t>
                      </a:r>
                      <a:endParaRPr lang="ru-RU" sz="13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Главные специалисты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81610907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Аккомпаниаторы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Культорганизаторы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Соц.работник</a:t>
                      </a:r>
                      <a:endParaRPr lang="ru-RU" sz="13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Системные администраторы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Спец. по соц. работе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Инженера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Бухгалтерия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Кадрово-правовая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служба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40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Мед. Работники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Водители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Руководители кружка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91114">
                <a:tc>
                  <a:txBody>
                    <a:bodyPr/>
                    <a:lstStyle/>
                    <a:p>
                      <a:pPr marL="0" marR="0" indent="0" algn="just" defTabSz="87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МОП</a:t>
                      </a:r>
                    </a:p>
                    <a:p>
                      <a:pPr marL="0" marR="0" indent="0" algn="just" defTabSz="87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Заведующие хозяйством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Инструкторы АФК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84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совмещение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157,25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76152981"/>
                  </a:ext>
                </a:extLst>
              </a:tr>
              <a:tr h="2284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626,25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569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 по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штатному расписанию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717,25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35185" y="2038525"/>
            <a:ext cx="1169204" cy="724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60 лет</a:t>
            </a:r>
          </a:p>
          <a:p>
            <a:pPr algn="ctr"/>
            <a:r>
              <a:rPr lang="ru-RU" sz="2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6038" y="2913576"/>
            <a:ext cx="12009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55-60 лет</a:t>
            </a:r>
          </a:p>
          <a:p>
            <a:pPr algn="ctr"/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ru-RU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8669" y="2559633"/>
            <a:ext cx="12009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35-55 лет</a:t>
            </a:r>
          </a:p>
          <a:p>
            <a:pPr algn="ctr"/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278</a:t>
            </a:r>
            <a:endParaRPr lang="ru-RU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9309" y="3649533"/>
            <a:ext cx="7633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35</a:t>
            </a:r>
          </a:p>
          <a:p>
            <a:pPr algn="ctr"/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02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812" y="2324559"/>
            <a:ext cx="21097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Субсидия на финансовое обеспечение выполнения государственного задания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8622" y="2280491"/>
            <a:ext cx="2049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Субсидия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цели, не связанные с выполнением государственного задания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9957" y="2268802"/>
            <a:ext cx="1938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 полученные от приносящей доход деятельности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617" y="5578679"/>
            <a:ext cx="165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631 105 983,49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150" y="5478011"/>
            <a:ext cx="164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5 956 989,00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8626" y="5503395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8 653 062,88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87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AppData\Local\Temp\transparent-money-5e02ba2a1d2923.40428375157723703411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8963" y="826266"/>
            <a:ext cx="1872868" cy="3037232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5967" y="4189327"/>
          <a:ext cx="8143932" cy="2133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53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1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74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687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 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чел.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</a:t>
                      </a:r>
                      <a:r>
                        <a:rPr lang="ru-RU" sz="1400" b="1" dirty="0" err="1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</a:t>
                      </a:r>
                      <a:r>
                        <a:rPr lang="ru-RU" sz="1400" b="1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 (руб.)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1943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1E1E2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Нагатинский</a:t>
                      </a:r>
                      <a:r>
                        <a:rPr kumimoji="0" lang="ru-RU" sz="1400" b="1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1E1E2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затон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24 540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3 702 687,48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1943">
                <a:tc>
                  <a:txBody>
                    <a:bodyPr/>
                    <a:lstStyle/>
                    <a:p>
                      <a:r>
                        <a:rPr lang="ru-RU" sz="1400" b="1" baseline="0" dirty="0" err="1" smtClean="0">
                          <a:solidFill>
                            <a:srgbClr val="1E1E20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Нагатино</a:t>
                      </a:r>
                      <a:r>
                        <a:rPr lang="ru-RU" sz="1400" b="1" baseline="0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– Садовники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10 810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2 315 636,39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1943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E1E2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Даниловский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598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1 652 410,50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943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E1E2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Донской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3 075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167,62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687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ЧП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4 512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572 160,88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194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1E1E2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dirty="0">
                        <a:solidFill>
                          <a:srgbClr val="1E1E2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1 123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51 535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8 653 062,87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72455" y="1069162"/>
          <a:ext cx="4679699" cy="28651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1680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1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Закуплено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 сумму (руб.)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Компьютерная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техника (АРМ), МФУ, принтеры, офисная мебель.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3 798 285,57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Разработка ПСД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проведение капитального ремонта в Филиале «Нагатино»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87 545,30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Консультационное сопровождение "УАИС Бюджетный учет" 1С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226 790,00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131959" y="209320"/>
            <a:ext cx="7215238" cy="428604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Платные  социальные услуги: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436352666"/>
              </p:ext>
            </p:extLst>
          </p:nvPr>
        </p:nvGraphicFramePr>
        <p:xfrm>
          <a:off x="386897" y="947450"/>
          <a:ext cx="3421705" cy="289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4046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792" y="5464367"/>
            <a:ext cx="811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Целевой показатель, уровня средней заработной платы отдельных категорий работников учреждения, предусмотренный Указом Президента от 07 мая 2012 года по категориям – достигнут.</a:t>
            </a:r>
            <a:endParaRPr lang="ru-RU" sz="16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2291" y="195014"/>
            <a:ext cx="846713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Увеличение заработной платы основного персонала в соответствии с выполнением Указа Президента РФ № 597 от 07.05.2012г.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670" y="5056742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2017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42203" y="5021855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2018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82718" y="5053069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2019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88413" y="3533528"/>
            <a:ext cx="197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Соц. работники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38339" y="3250894"/>
            <a:ext cx="230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Средний мед. персонал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55973" y="3083805"/>
            <a:ext cx="230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Средний мед. персонал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708353" y="2850615"/>
            <a:ext cx="230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Средний мед. персонал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328928" y="3399490"/>
            <a:ext cx="197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Соц. работники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125377" y="3232400"/>
            <a:ext cx="197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Соц. работники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9007" y="2179504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66818 </a:t>
            </a:r>
            <a:r>
              <a:rPr lang="ru-RU" b="1" dirty="0" err="1" smtClean="0"/>
              <a:t>р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39200" y="1843173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74192,9 </a:t>
            </a:r>
            <a:r>
              <a:rPr lang="ru-RU" b="1" dirty="0" err="1" smtClean="0"/>
              <a:t>р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53752" y="1317656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79777,8 </a:t>
            </a:r>
            <a:r>
              <a:rPr lang="ru-RU" b="1" dirty="0" err="1" smtClean="0"/>
              <a:t>р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34952" y="1690773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74 863,14 </a:t>
            </a:r>
            <a:r>
              <a:rPr lang="ru-RU" b="1" dirty="0" err="1" smtClean="0"/>
              <a:t>р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165269" y="1181021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81 130,42 </a:t>
            </a:r>
            <a:r>
              <a:rPr lang="ru-RU" b="1" dirty="0" err="1" smtClean="0"/>
              <a:t>р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21214" y="1843172"/>
            <a:ext cx="149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73915,4 </a:t>
            </a:r>
            <a:r>
              <a:rPr lang="ru-RU" b="1" dirty="0" err="1" smtClean="0"/>
              <a:t>р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65007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9320" y="143219"/>
            <a:ext cx="3922005" cy="46270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 defTabSz="873526">
              <a:spcBef>
                <a:spcPts val="600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 проверяли</a:t>
            </a:r>
            <a:r>
              <a:rPr kumimoji="0" lang="ru-RU" sz="2800" b="1" i="0" u="none" strike="noStrike" kern="1200" cap="all" spc="96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800" b="1" i="0" u="none" strike="noStrike" kern="1200" cap="all" spc="9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818934"/>
          <a:ext cx="8501124" cy="3751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34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839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37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4272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</a:t>
                      </a:r>
                      <a:endParaRPr lang="ru-RU" sz="15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Предписание </a:t>
                      </a:r>
                      <a:endParaRPr lang="ru-RU" sz="15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Предпринятые</a:t>
                      </a:r>
                      <a:r>
                        <a:rPr lang="ru-RU" sz="15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меры</a:t>
                      </a:r>
                      <a:endParaRPr lang="ru-RU" sz="15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2086">
                <a:tc>
                  <a:txBody>
                    <a:bodyPr/>
                    <a:lstStyle/>
                    <a:p>
                      <a:r>
                        <a:rPr lang="ru-RU" sz="1500" b="1" kern="1200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Роспотребнадзор</a:t>
                      </a:r>
                      <a:r>
                        <a:rPr lang="ru-RU" sz="1500" b="1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500" b="1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(проверка Филиала «</a:t>
                      </a:r>
                      <a:r>
                        <a:rPr lang="ru-RU" sz="1500" b="1" kern="1200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Нагатно</a:t>
                      </a:r>
                      <a:r>
                        <a:rPr lang="ru-RU" sz="1500" b="1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Садовники»  в рамках работы программы</a:t>
                      </a:r>
                      <a:r>
                        <a:rPr lang="ru-RU" sz="1500" b="1" kern="1200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500" b="1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Московская смена»)</a:t>
                      </a:r>
                      <a:endParaRPr lang="ru-RU" sz="1500" kern="1200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Замечание «Не ведется журнал учета температурного режима холодильника»</a:t>
                      </a:r>
                      <a:endParaRPr lang="ru-RU" sz="15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 выплачен, замечание устранено</a:t>
                      </a:r>
                      <a:endParaRPr lang="ru-RU" sz="15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324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Прокуратура совместно с МЧС и </a:t>
                      </a:r>
                      <a:r>
                        <a:rPr lang="ru-RU" sz="1500" b="1" kern="1200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Роспотребнадзором</a:t>
                      </a:r>
                      <a:r>
                        <a:rPr lang="ru-RU" sz="1500" b="1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(проверка Филиала «</a:t>
                      </a:r>
                      <a:r>
                        <a:rPr lang="ru-RU" sz="1500" b="1" kern="1200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Нагатно</a:t>
                      </a:r>
                      <a:r>
                        <a:rPr lang="ru-RU" sz="1500" b="1" kern="12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на предмет исполнения законодательства об охране жизни и здоровья несовершеннолетних, законодательства о пожарной безопасности, законодательства</a:t>
                      </a:r>
                      <a:r>
                        <a:rPr lang="ru-RU" sz="1500" b="1" kern="1200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 защите прав потребителей)</a:t>
                      </a:r>
                      <a:endParaRPr lang="ru-RU" sz="1500" b="1" kern="1200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Выявлены незначительные замечания</a:t>
                      </a:r>
                    </a:p>
                  </a:txBody>
                  <a:tcPr marT="43677" marB="43677"/>
                </a:tc>
                <a:tc>
                  <a:txBody>
                    <a:bodyPr/>
                    <a:lstStyle/>
                    <a:p>
                      <a:pPr marL="0" marR="0" indent="0" algn="l" defTabSz="87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 выплачен, замечания устранены</a:t>
                      </a:r>
                    </a:p>
                    <a:p>
                      <a:endParaRPr lang="ru-RU" sz="15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3677" marB="4367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admin\AppData\Local\Temp\kisspng-royalty-free-stock-photography-image-stock-illustr-sherlock-holmes-cause-of-disease-5b63b123403511.41470654153326006726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54853">
            <a:off x="5242422" y="3159485"/>
            <a:ext cx="2700739" cy="3392128"/>
          </a:xfrm>
          <a:prstGeom prst="rect">
            <a:avLst/>
          </a:prstGeom>
          <a:noFill/>
        </p:spPr>
      </p:pic>
      <p:pic>
        <p:nvPicPr>
          <p:cNvPr id="1028" name="Picture 4" descr="C:\Users\admin\AppData\Local\Temp\kisspng-social-media-eggs-and-question-mark-5a83904d9546c7.99992420151857159761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049137" y="4572861"/>
            <a:ext cx="3470314" cy="2132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admin\AppData\Local\Temp\image-10-01-20-03-04-3.jpeg"/>
          <p:cNvPicPr>
            <a:picLocks noChangeAspect="1" noChangeArrowheads="1"/>
          </p:cNvPicPr>
          <p:nvPr/>
        </p:nvPicPr>
        <p:blipFill>
          <a:blip r:embed="rId3" cstate="print"/>
          <a:srcRect l="3141" r="7401"/>
          <a:stretch>
            <a:fillRect/>
          </a:stretch>
        </p:blipFill>
        <p:spPr bwMode="auto">
          <a:xfrm>
            <a:off x="6499952" y="132203"/>
            <a:ext cx="1646039" cy="2453338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09320" y="143219"/>
            <a:ext cx="3922005" cy="46270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 defTabSz="873526">
              <a:spcBef>
                <a:spcPts val="600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Лицензирование</a:t>
            </a:r>
            <a:endParaRPr kumimoji="0" lang="ru-RU" sz="2800" b="1" i="0" u="none" strike="noStrike" kern="1200" cap="all" spc="9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50" name="AutoShape 2" descr="https://apf.mail.ru/cgi-bin/readmsg?id=15786578501610518122;0;1&amp;exif=1&amp;full=1&amp;x-email=fall_of_angel8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admin\AppData\Local\Temp\image-10-01-20-03-04-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8032" y="683046"/>
            <a:ext cx="1762792" cy="23503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4573" y="3150823"/>
            <a:ext cx="3811837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Лицензия на осуществление деятельности  по перевозкам пассажиров и иных лиц автобусами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admin\AppData\Local\Temp\image-10-01-20-03-04-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7329" y="132202"/>
            <a:ext cx="1795843" cy="2394458"/>
          </a:xfrm>
          <a:prstGeom prst="rect">
            <a:avLst/>
          </a:prstGeom>
          <a:noFill/>
        </p:spPr>
      </p:pic>
      <p:pic>
        <p:nvPicPr>
          <p:cNvPr id="2053" name="Picture 5" descr="C:\Users\admin\AppData\Local\Temp\image-10-01-20-03-04-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37791">
            <a:off x="4414081" y="1787461"/>
            <a:ext cx="1828984" cy="2438646"/>
          </a:xfrm>
          <a:prstGeom prst="rect">
            <a:avLst/>
          </a:prstGeom>
          <a:noFill/>
        </p:spPr>
      </p:pic>
      <p:pic>
        <p:nvPicPr>
          <p:cNvPr id="2054" name="Picture 6" descr="C:\Users\admin\AppData\Local\Temp\image-10-01-20-03-04-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2212" y="1579209"/>
            <a:ext cx="1798410" cy="2397880"/>
          </a:xfrm>
          <a:prstGeom prst="rect">
            <a:avLst/>
          </a:prstGeom>
          <a:noFill/>
        </p:spPr>
      </p:pic>
      <p:pic>
        <p:nvPicPr>
          <p:cNvPr id="2055" name="Picture 7" descr="C:\Users\admin\AppData\Local\Temp\image-10-01-20-03-04.jpeg"/>
          <p:cNvPicPr>
            <a:picLocks noChangeAspect="1" noChangeArrowheads="1"/>
          </p:cNvPicPr>
          <p:nvPr/>
        </p:nvPicPr>
        <p:blipFill>
          <a:blip r:embed="rId8" cstate="print"/>
          <a:srcRect r="3813"/>
          <a:stretch>
            <a:fillRect/>
          </a:stretch>
        </p:blipFill>
        <p:spPr bwMode="auto">
          <a:xfrm rot="1156904">
            <a:off x="7027198" y="1892888"/>
            <a:ext cx="1762792" cy="244357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59995" y="4355035"/>
            <a:ext cx="4177228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Лицензия на осуществление медицинской деятельности (в том числе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предрейсовый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послерейсовый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осмотр водителей) по адресам: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Коломенская д. 5 стр.3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Даниловская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д.2 корп. 1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Нагатинский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б-р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д. 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 descr="C:\Users\admin\AppData\Local\Temp\kisspng-cheque-non-sufficient-funds-bank-loan-information-done-5b258aaee6c0c6.778441401529186990945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5586" y="4109292"/>
            <a:ext cx="2452833" cy="2442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2110</TotalTime>
  <Words>1542</Words>
  <Application>Microsoft Office PowerPoint</Application>
  <PresentationFormat>Произвольный</PresentationFormat>
  <Paragraphs>448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Интеграл</vt:lpstr>
      <vt:lpstr>Слайд 1</vt:lpstr>
      <vt:lpstr>Слайд 2</vt:lpstr>
      <vt:lpstr> Структура ГБУ ТЦСО  «Коломенское»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38</cp:revision>
  <dcterms:created xsi:type="dcterms:W3CDTF">2019-12-17T13:15:02Z</dcterms:created>
  <dcterms:modified xsi:type="dcterms:W3CDTF">2020-01-15T17:39:10Z</dcterms:modified>
</cp:coreProperties>
</file>