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FF"/>
    <a:srgbClr val="008AC6"/>
    <a:srgbClr val="FF9900"/>
    <a:srgbClr val="9FC63B"/>
    <a:srgbClr val="ECF4D8"/>
    <a:srgbClr val="E4E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>
        <p:scale>
          <a:sx n="100" d="100"/>
          <a:sy n="100" d="100"/>
        </p:scale>
        <p:origin x="-762" y="-462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20\&#1044;&#1080;&#1072;&#1075;&#1088;&#1072;&#1084;&#1084;&#1099;%202019%20&#1044;&#1047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79646">
                <a:lumMod val="75000"/>
              </a:srgbClr>
            </a:solidFill>
          </c:spPr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7.5592871651725291E-2"/>
                  <c:y val="-0.20833333333333348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498</a:t>
                    </a:r>
                    <a:endParaRPr lang="ru-RU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0" i="0" baseline="0" dirty="0" smtClean="0"/>
                      <a:t>(51,2%)</a:t>
                    </a:r>
                    <a:endParaRPr lang="en-US" sz="1200" b="0" i="0" baseline="0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391287574330683E-2"/>
                  <c:y val="0.13425925925925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371</a:t>
                    </a:r>
                    <a:endParaRPr lang="ru-RU" dirty="0" smtClean="0"/>
                  </a:p>
                  <a:p>
                    <a:r>
                      <a:rPr lang="ru-RU" sz="1200" dirty="0" smtClean="0"/>
                      <a:t>(48,8%)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Лист1!$B$3:$B$5</c:f>
              <c:strCache>
                <c:ptCount val="3"/>
                <c:pt idx="0">
                  <c:v>Численность прикрепленного населения</c:v>
                </c:pt>
                <c:pt idx="1">
                  <c:v>Мальчики</c:v>
                </c:pt>
                <c:pt idx="2">
                  <c:v>Девочки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1">
                  <c:v>19498</c:v>
                </c:pt>
                <c:pt idx="2">
                  <c:v>18371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Средний</a:t>
            </a:r>
            <a:r>
              <a:rPr lang="ru-RU" baseline="0"/>
              <a:t> мед.персонал</a:t>
            </a:r>
            <a:endParaRPr lang="ru-RU"/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Лист1!$H$151:$H$152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Лист1!$I$151:$I$152</c:f>
              <c:numCache>
                <c:formatCode>0.00%</c:formatCode>
                <c:ptCount val="2"/>
                <c:pt idx="0">
                  <c:v>0.79455445544554471</c:v>
                </c:pt>
                <c:pt idx="1">
                  <c:v>0.20544554455445549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Прочие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Лист1!$N$151:$N$152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Лист1!$O$151:$O$152</c:f>
              <c:numCache>
                <c:formatCode>0.00%</c:formatCode>
                <c:ptCount val="2"/>
                <c:pt idx="0">
                  <c:v>0.91739894551845369</c:v>
                </c:pt>
                <c:pt idx="1">
                  <c:v>8.2601054481546574E-2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73105766026041E-3"/>
          <c:y val="3.0794638338244598E-2"/>
          <c:w val="0.78797104141206531"/>
          <c:h val="0.899072942512560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Специалисты II уровня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2.2531893157704718E-2"/>
                  <c:y val="2.2109095462056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909778253805143E-2"/>
                  <c:y val="1.0911045157240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886697485001663E-2"/>
                  <c:y val="5.31202000483191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Лист1!$C$29:$I$30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I квартал 2019 г.</c:v>
                </c:pt>
                <c:pt idx="4">
                  <c:v>II квартал 2019 г.</c:v>
                </c:pt>
                <c:pt idx="5">
                  <c:v>III квартал 2019 г.</c:v>
                </c:pt>
                <c:pt idx="6">
                  <c:v>IV квартал 2019 г.</c:v>
                </c:pt>
              </c:strCache>
            </c:strRef>
          </c:cat>
          <c:val>
            <c:numRef>
              <c:f>Лист1!$C$31:$I$31</c:f>
              <c:numCache>
                <c:formatCode>General</c:formatCode>
                <c:ptCount val="7"/>
                <c:pt idx="0">
                  <c:v>88.2</c:v>
                </c:pt>
                <c:pt idx="1">
                  <c:v>88</c:v>
                </c:pt>
                <c:pt idx="2">
                  <c:v>77.2</c:v>
                </c:pt>
                <c:pt idx="3">
                  <c:v>90.1</c:v>
                </c:pt>
                <c:pt idx="4">
                  <c:v>92.3</c:v>
                </c:pt>
                <c:pt idx="5">
                  <c:v>97.5</c:v>
                </c:pt>
                <c:pt idx="6">
                  <c:v>92.9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Лист1!$B$32</c:f>
              <c:strCache>
                <c:ptCount val="1"/>
                <c:pt idx="0">
                  <c:v>Специалисты I уровня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3909778253805133E-2"/>
                  <c:y val="2.7708120614464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531893157704718E-2"/>
                  <c:y val="-4.7878939377106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2645825811021E-2"/>
                  <c:y val="-5.3477744095453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Лист1!$C$29:$I$30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I квартал 2019 г.</c:v>
                </c:pt>
                <c:pt idx="4">
                  <c:v>II квартал 2019 г.</c:v>
                </c:pt>
                <c:pt idx="5">
                  <c:v>III квартал 2019 г.</c:v>
                </c:pt>
                <c:pt idx="6">
                  <c:v>IV квартал 2019 г.</c:v>
                </c:pt>
              </c:strCache>
            </c:strRef>
          </c:cat>
          <c:val>
            <c:numRef>
              <c:f>Лист1!$C$32:$I$32</c:f>
              <c:numCache>
                <c:formatCode>General</c:formatCode>
                <c:ptCount val="7"/>
                <c:pt idx="0">
                  <c:v>87.6</c:v>
                </c:pt>
                <c:pt idx="1">
                  <c:v>98.9</c:v>
                </c:pt>
                <c:pt idx="2">
                  <c:v>91.5</c:v>
                </c:pt>
                <c:pt idx="3">
                  <c:v>87.5</c:v>
                </c:pt>
                <c:pt idx="4">
                  <c:v>92.7</c:v>
                </c:pt>
                <c:pt idx="5">
                  <c:v>98.7</c:v>
                </c:pt>
                <c:pt idx="6">
                  <c:v>93.8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Лист1!$B$33</c:f>
              <c:strCache>
                <c:ptCount val="1"/>
                <c:pt idx="0">
                  <c:v>Педиатры</c:v>
                </c:pt>
              </c:strCache>
            </c:strRef>
          </c:tx>
          <c:spPr>
            <a:ln>
              <a:solidFill>
                <a:srgbClr val="6CB5FF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909778253805143E-2"/>
                  <c:y val="3.050763319066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909778253805143E-2"/>
                  <c:y val="1.9309582885852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886697485001663E-2"/>
                  <c:y val="-3.6680668638228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Лист1!$C$29:$I$30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I квартал 2019 г.</c:v>
                </c:pt>
                <c:pt idx="4">
                  <c:v>II квартал 2019 г.</c:v>
                </c:pt>
                <c:pt idx="5">
                  <c:v>III квартал 2019 г.</c:v>
                </c:pt>
                <c:pt idx="6">
                  <c:v>IV квартал 2019 г.</c:v>
                </c:pt>
              </c:strCache>
            </c:strRef>
          </c:cat>
          <c:val>
            <c:numRef>
              <c:f>Лист1!$C$33:$I$33</c:f>
              <c:numCache>
                <c:formatCode>General</c:formatCode>
                <c:ptCount val="7"/>
                <c:pt idx="0">
                  <c:v>94.7</c:v>
                </c:pt>
                <c:pt idx="1">
                  <c:v>95.3</c:v>
                </c:pt>
                <c:pt idx="2">
                  <c:v>91.2</c:v>
                </c:pt>
                <c:pt idx="3">
                  <c:v>94.6</c:v>
                </c:pt>
                <c:pt idx="4">
                  <c:v>97.2</c:v>
                </c:pt>
                <c:pt idx="5">
                  <c:v>95.7</c:v>
                </c:pt>
                <c:pt idx="6">
                  <c:v>88.3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948864"/>
        <c:axId val="44962944"/>
      </c:lineChart>
      <c:catAx>
        <c:axId val="44948864"/>
        <c:scaling>
          <c:orientation val="minMax"/>
        </c:scaling>
        <c:delete val="0"/>
        <c:axPos val="b"/>
        <c:majorTickMark val="out"/>
        <c:minorTickMark val="none"/>
        <c:tickLblPos val="nextTo"/>
        <c:crossAx val="44962944"/>
        <c:crossesAt val="60"/>
        <c:auto val="1"/>
        <c:lblAlgn val="ctr"/>
        <c:lblOffset val="100"/>
        <c:noMultiLvlLbl val="0"/>
      </c:catAx>
      <c:valAx>
        <c:axId val="44962944"/>
        <c:scaling>
          <c:orientation val="minMax"/>
          <c:max val="100"/>
          <c:min val="6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494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latin typeface="Roboto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0.12465243587850972"/>
                  <c:y val="0.2070312894526872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 276 509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baseline="0" dirty="0" smtClean="0"/>
                      <a:t>(53,16%)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98250118327796"/>
                  <c:y val="-0.260741862015331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en-US" sz="1600" dirty="0" smtClean="0"/>
                      <a:t>58 142</a:t>
                    </a:r>
                  </a:p>
                  <a:p>
                    <a:r>
                      <a:rPr lang="en-US" sz="1200" dirty="0" smtClean="0"/>
                      <a:t>(46,84%)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Лист1!$B$55:$B$56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Лист1!$C$55:$C$56</c:f>
              <c:numCache>
                <c:formatCode>General</c:formatCode>
                <c:ptCount val="2"/>
                <c:pt idx="0">
                  <c:v>276509</c:v>
                </c:pt>
                <c:pt idx="1">
                  <c:v>258142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5853753574932"/>
          <c:y val="0.19162735922926102"/>
          <c:w val="0.45103538528272202"/>
          <c:h val="0.384295065742080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0.1008403361344536"/>
                  <c:y val="-5.409705648369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43502408072374E-2"/>
                  <c:y val="8.27363567645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97089650039832"/>
                  <c:y val="0.26394860886838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990020168661291"/>
                  <c:y val="0.33388615297299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4044339083360587E-2"/>
                  <c:y val="5.088234333916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324929971988792"/>
                  <c:y val="-1.909307875894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Лист1!$B$76:$B$81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Лист1!$C$76:$C$81</c:f>
              <c:numCache>
                <c:formatCode>0.0%</c:formatCode>
                <c:ptCount val="6"/>
                <c:pt idx="0">
                  <c:v>0.58499999999999996</c:v>
                </c:pt>
                <c:pt idx="1">
                  <c:v>1.0000000000000004E-2</c:v>
                </c:pt>
                <c:pt idx="2">
                  <c:v>0</c:v>
                </c:pt>
                <c:pt idx="3">
                  <c:v>0</c:v>
                </c:pt>
                <c:pt idx="4">
                  <c:v>1.4999999999999998E-2</c:v>
                </c:pt>
                <c:pt idx="5">
                  <c:v>0.39000000000000012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3913312352557552E-2"/>
          <c:y val="0.63108103696374473"/>
          <c:w val="0.62202513726264541"/>
          <c:h val="0.341251779880010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5.0391226371672988E-2"/>
                  <c:y val="-9.014430495377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98119936787068"/>
                  <c:y val="-3.527385846017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38182605560833"/>
                  <c:y val="-3.919626214371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078245274334599"/>
                  <c:y val="2.3515905640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984332806558903E-2"/>
                  <c:y val="7.8386352133713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Лист1!$O$76:$O$80</c:f>
              <c:strCache>
                <c:ptCount val="5"/>
                <c:pt idx="0">
                  <c:v>неотложные</c:v>
                </c:pt>
                <c:pt idx="1">
                  <c:v>посещения на дому, в т.ч. активные</c:v>
                </c:pt>
                <c:pt idx="2">
                  <c:v>диспансерные</c:v>
                </c:pt>
                <c:pt idx="3">
                  <c:v>разовые посещения по поводу заболевания</c:v>
                </c:pt>
                <c:pt idx="4">
                  <c:v>посещения по поводу заболевания с повторной явкой</c:v>
                </c:pt>
              </c:strCache>
            </c:strRef>
          </c:cat>
          <c:val>
            <c:numRef>
              <c:f>Лист1!$P$76:$P$80</c:f>
              <c:numCache>
                <c:formatCode>0.0%</c:formatCode>
                <c:ptCount val="5"/>
                <c:pt idx="0">
                  <c:v>4.8000000000000001E-2</c:v>
                </c:pt>
                <c:pt idx="1">
                  <c:v>0.17800000000000005</c:v>
                </c:pt>
                <c:pt idx="2">
                  <c:v>2.9000000000000001E-2</c:v>
                </c:pt>
                <c:pt idx="3">
                  <c:v>3.6999999999999998E-2</c:v>
                </c:pt>
                <c:pt idx="4">
                  <c:v>0.70900000000000019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7669658019857202E-2"/>
          <c:y val="0.5356238195756029"/>
          <c:w val="0.79320301859464171"/>
          <c:h val="0.425183004357540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Лист1!$C$89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Лист1!$C$90:$C$91</c:f>
              <c:numCache>
                <c:formatCode>General</c:formatCode>
                <c:ptCount val="2"/>
                <c:pt idx="0">
                  <c:v>98</c:v>
                </c:pt>
                <c:pt idx="1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Лист1!$D$89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Лист1!$D$90:$D$91</c:f>
              <c:numCache>
                <c:formatCode>General</c:formatCode>
                <c:ptCount val="2"/>
                <c:pt idx="0">
                  <c:v>102</c:v>
                </c:pt>
                <c:pt idx="1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22912"/>
        <c:axId val="54024448"/>
      </c:barChart>
      <c:catAx>
        <c:axId val="54022912"/>
        <c:scaling>
          <c:orientation val="minMax"/>
        </c:scaling>
        <c:delete val="1"/>
        <c:axPos val="l"/>
        <c:majorTickMark val="out"/>
        <c:minorTickMark val="none"/>
        <c:tickLblPos val="none"/>
        <c:crossAx val="54024448"/>
        <c:crosses val="autoZero"/>
        <c:auto val="1"/>
        <c:lblAlgn val="ctr"/>
        <c:lblOffset val="100"/>
        <c:noMultiLvlLbl val="0"/>
      </c:catAx>
      <c:valAx>
        <c:axId val="5402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0229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494163236369478E-3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569760924676982E-3"/>
                  <c:y val="-4.0311387433119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279043698707928E-3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2034460104004E-2"/>
                  <c:y val="-4.7640730602777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709282774030968E-3"/>
                  <c:y val="-3.6646715848290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Лист1!$C$112:$C$116</c:f>
              <c:numCache>
                <c:formatCode>General</c:formatCode>
                <c:ptCount val="5"/>
                <c:pt idx="0">
                  <c:v>615</c:v>
                </c:pt>
                <c:pt idx="1">
                  <c:v>52316</c:v>
                </c:pt>
                <c:pt idx="2">
                  <c:v>2350</c:v>
                </c:pt>
                <c:pt idx="3">
                  <c:v>4532</c:v>
                </c:pt>
                <c:pt idx="4">
                  <c:v>2032</c:v>
                </c:pt>
              </c:numCache>
            </c:numRef>
          </c:val>
        </c:ser>
        <c:ser>
          <c:idx val="1"/>
          <c:order val="1"/>
          <c:tx>
            <c:strRef>
              <c:f>Лист1!$D$111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1.2963368508572343E-2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54641387015474E-2"/>
                  <c:y val="-4.39760590179488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494163236369478E-3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4185655480619E-2"/>
                  <c:y val="-3.29820442634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924402311692475E-3"/>
                  <c:y val="-3.6646715848290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Лист1!$D$112:$D$116</c:f>
              <c:numCache>
                <c:formatCode>General</c:formatCode>
                <c:ptCount val="5"/>
                <c:pt idx="0">
                  <c:v>539</c:v>
                </c:pt>
                <c:pt idx="1">
                  <c:v>53900</c:v>
                </c:pt>
                <c:pt idx="2">
                  <c:v>2237</c:v>
                </c:pt>
                <c:pt idx="3">
                  <c:v>4138</c:v>
                </c:pt>
                <c:pt idx="4">
                  <c:v>2130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564160"/>
        <c:axId val="55565696"/>
        <c:axId val="0"/>
      </c:bar3DChart>
      <c:catAx>
        <c:axId val="55564160"/>
        <c:scaling>
          <c:orientation val="minMax"/>
        </c:scaling>
        <c:delete val="1"/>
        <c:axPos val="b"/>
        <c:majorTickMark val="out"/>
        <c:minorTickMark val="none"/>
        <c:tickLblPos val="none"/>
        <c:crossAx val="55565696"/>
        <c:crosses val="autoZero"/>
        <c:auto val="1"/>
        <c:lblAlgn val="ctr"/>
        <c:lblOffset val="100"/>
        <c:noMultiLvlLbl val="0"/>
      </c:catAx>
      <c:valAx>
        <c:axId val="55565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5564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Врачи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Лист1!$B$151:$B$152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Лист1!$C$151:$C$152</c:f>
              <c:numCache>
                <c:formatCode>0.00%</c:formatCode>
                <c:ptCount val="2"/>
                <c:pt idx="0">
                  <c:v>0.79770444763271164</c:v>
                </c:pt>
                <c:pt idx="1">
                  <c:v>0.20229555236728841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466954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Главного врача </a:t>
            </a:r>
            <a:b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ГБУЗ «ДГП № 91 ДЗМ»</a:t>
            </a:r>
          </a:p>
          <a:p>
            <a:pPr algn="l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Роговой Е.С.</a:t>
            </a:r>
            <a:endParaRPr lang="ru-RU" sz="28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67408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186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9229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691982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39616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87186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639616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</a:p>
          <a:p>
            <a:pPr algn="ctr"/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271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87186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9229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692057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639616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39214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621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1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99603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511633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81750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49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39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82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457401"/>
            <a:ext cx="5328592" cy="4203847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 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dirty="0" smtClean="0"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 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 		2 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Эндоскопическая стойка ФГДЭС  1ед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15880" y="1556792"/>
            <a:ext cx="3240360" cy="50405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 и гинекология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  и иммунология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диетология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клиническая лабораторная диагностика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 и спортивная медицина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8616280" y="1556792"/>
            <a:ext cx="324036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сурдология-оториноларингология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ультразвуковая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оказание первичной медико-санитарной помощи в условиях дневного стационара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экспертиза временной нетрудоспособности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47328" y="46942"/>
            <a:ext cx="11903968" cy="681105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48748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174,25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17805" y="254349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976320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142,25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принято 72 человека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206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5360" y="1268760"/>
          <a:ext cx="36724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4295800" y="1268760"/>
          <a:ext cx="35283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7896200" y="1268760"/>
          <a:ext cx="35283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инвалидов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диабетом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сердца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здоровья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города</a:t>
            </a:r>
          </a:p>
          <a:p>
            <a:pPr lvl="0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туберкулезом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040216" y="1099498"/>
            <a:ext cx="2143184" cy="5497268"/>
            <a:chOff x="5906076" y="1100084"/>
            <a:chExt cx="2143184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906076" y="2996952"/>
              <a:ext cx="1970316" cy="252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800" indent="172800">
                <a:buFont typeface="Arial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остается на стабильно высоком уровне</a:t>
              </a:r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2800" indent="172800">
                <a:buFont typeface="Arial" pitchFamily="34" charset="0"/>
                <a:buChar char="•"/>
              </a:pPr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2800" indent="172800">
                <a:buFont typeface="Arial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остается на стабильно высоком уровне</a:t>
              </a:r>
            </a:p>
            <a:p>
              <a:pPr marL="172800" indent="172800">
                <a:buFont typeface="Arial" pitchFamily="34" charset="0"/>
                <a:buChar char="•"/>
              </a:pP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2800" indent="172800">
                <a:buFont typeface="Arial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Возросла доступность записи к специалистам 2го уровня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3432" y="2996366"/>
            <a:ext cx="2640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информации, в кабинете дежурного врача, в кабинетах врачей-педиатров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 в поликлинике для улучшения оказания первичной медико-санитарной помощи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9985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2013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963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985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2013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20136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276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99856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6964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6 435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9985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11 740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32013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10 149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9 545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37 869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4511824" y="4797152"/>
          <a:ext cx="51845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27448" y="2303995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894362" y="2060848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616281" y="2303995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20486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4680" y="3028310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4680" y="2596262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12424" y="2060848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5719" y="3645024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07368" y="1628800"/>
          <a:ext cx="92170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534 651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0336" y="637624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600056" y="908720"/>
          <a:ext cx="51845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600056" y="908720"/>
          <a:ext cx="525658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4583832" y="2348880"/>
          <a:ext cx="3378013" cy="398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7968208" y="2852936"/>
          <a:ext cx="35283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05" y="1648030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1" y="1686823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5360" y="4005064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360" y="2564904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07368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07368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(100%): 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,6%     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 (12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 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0,6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 2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 (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чел)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95400" y="256490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37 164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301208"/>
            <a:ext cx="7790880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- 25,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(9 360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   - 6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(23 112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- 11%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(4 088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- 0,0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(29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- 1,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(575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95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	9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95,0%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9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9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95,2%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97,5%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101,4%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		96,1%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		98,2%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		98,0%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,8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</a:t>
            </a:r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1415480" y="2708920"/>
          <a:ext cx="10776520" cy="346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1317</TotalTime>
  <Words>849</Words>
  <Application>Microsoft Office PowerPoint</Application>
  <PresentationFormat>Произвольный</PresentationFormat>
  <Paragraphs>271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2019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Медицинская организация оказывает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Надежда Васильевна</cp:lastModifiedBy>
  <cp:revision>218</cp:revision>
  <dcterms:created xsi:type="dcterms:W3CDTF">2019-02-11T07:19:05Z</dcterms:created>
  <dcterms:modified xsi:type="dcterms:W3CDTF">2020-03-12T13:31:36Z</dcterms:modified>
</cp:coreProperties>
</file>