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84" r:id="rId4"/>
    <p:sldId id="258" r:id="rId5"/>
    <p:sldId id="281" r:id="rId6"/>
    <p:sldId id="279" r:id="rId7"/>
    <p:sldId id="277" r:id="rId8"/>
    <p:sldId id="271" r:id="rId9"/>
    <p:sldId id="266" r:id="rId10"/>
    <p:sldId id="274" r:id="rId11"/>
    <p:sldId id="276" r:id="rId12"/>
    <p:sldId id="280" r:id="rId13"/>
    <p:sldId id="267" r:id="rId14"/>
    <p:sldId id="282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pos="72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8AC6"/>
    <a:srgbClr val="6CB5FF"/>
    <a:srgbClr val="9FC63B"/>
    <a:srgbClr val="ECF4D8"/>
    <a:srgbClr val="E4EF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7" autoAdjust="0"/>
    <p:restoredTop sz="94660"/>
  </p:normalViewPr>
  <p:slideViewPr>
    <p:cSldViewPr>
      <p:cViewPr>
        <p:scale>
          <a:sx n="100" d="100"/>
          <a:sy n="100" d="100"/>
        </p:scale>
        <p:origin x="1328" y="552"/>
      </p:cViewPr>
      <p:guideLst>
        <p:guide orient="horz" pos="346"/>
        <p:guide pos="438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21" d="100"/>
          <a:sy n="121" d="100"/>
        </p:scale>
        <p:origin x="49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5;&#1056;&#1054;&#1043;&#1056;&#1040;&#1052;&#1052;&#1048;&#1057;&#1058;\&#1087;&#1088;&#1077;&#1079;&#1077;&#1085;&#1090;&#1072;&#1094;&#1080;&#1080;\&#1043;&#1086;&#1076;&#1086;&#1074;&#1086;&#1081;%20&#1086;&#1090;&#1095;&#1077;&#1090;%20&#1075;&#1083;%20&#1074;&#1088;&#1072;&#1095;&#1072;%20&#1074;%20&#1084;&#1091;&#1085;&#1080;&#1094;&#1080;&#1087;&#1072;&#1083;&#1080;&#1090;&#1077;&#1090;&#1099;\2019\&#1044;&#1080;&#1072;&#1075;&#1088;&#1072;&#1084;&#1084;&#1099;%202018%20&#1088;&#1077;&#1089;&#1090;&#1072;&#1081;&#1083;%20&#1044;&#1047;&#1052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5;&#1056;&#1054;&#1043;&#1056;&#1040;&#1052;&#1052;&#1048;&#1057;&#1058;\&#1087;&#1088;&#1077;&#1079;&#1077;&#1085;&#1090;&#1072;&#1094;&#1080;&#1080;\&#1043;&#1086;&#1076;&#1086;&#1074;&#1086;&#1081;%20&#1086;&#1090;&#1095;&#1077;&#1090;%20&#1075;&#1083;%20&#1074;&#1088;&#1072;&#1095;&#1072;%20&#1074;%20&#1084;&#1091;&#1085;&#1080;&#1094;&#1080;&#1087;&#1072;&#1083;&#1080;&#1090;&#1077;&#1090;&#1099;\2019\&#1044;&#1080;&#1072;&#1075;&#1088;&#1072;&#1084;&#1084;&#1099;%202018%20&#1088;&#1077;&#1089;&#1090;&#1072;&#1081;&#1083;%20&#1044;&#1047;&#105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5;&#1056;&#1054;&#1043;&#1056;&#1040;&#1052;&#1052;&#1048;&#1057;&#1058;\&#1087;&#1088;&#1077;&#1079;&#1077;&#1085;&#1090;&#1072;&#1094;&#1080;&#1080;\&#1043;&#1086;&#1076;&#1086;&#1074;&#1086;&#1081;%20&#1086;&#1090;&#1095;&#1077;&#1090;%20&#1075;&#1083;%20&#1074;&#1088;&#1072;&#1095;&#1072;%20&#1074;%20&#1084;&#1091;&#1085;&#1080;&#1094;&#1080;&#1087;&#1072;&#1083;&#1080;&#1090;&#1077;&#1090;&#1099;\2019\&#1044;&#1080;&#1072;&#1075;&#1088;&#1072;&#1084;&#1084;&#1099;%202018%20&#1088;&#1077;&#1089;&#1090;&#1072;&#1081;&#1083;%20&#1044;&#1047;&#1052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5;&#1056;&#1054;&#1043;&#1056;&#1040;&#1052;&#1052;&#1048;&#1057;&#1058;\&#1087;&#1088;&#1077;&#1079;&#1077;&#1085;&#1090;&#1072;&#1094;&#1080;&#1080;\&#1043;&#1086;&#1076;&#1086;&#1074;&#1086;&#1081;%20&#1086;&#1090;&#1095;&#1077;&#1090;%20&#1075;&#1083;%20&#1074;&#1088;&#1072;&#1095;&#1072;%20&#1074;%20&#1084;&#1091;&#1085;&#1080;&#1094;&#1080;&#1087;&#1072;&#1083;&#1080;&#1090;&#1077;&#1090;&#1099;\2019\&#1044;&#1080;&#1072;&#1075;&#1088;&#1072;&#1084;&#1084;&#1099;%202018%20&#1088;&#1077;&#1089;&#1090;&#1072;&#1081;&#1083;%20&#1044;&#1047;&#1052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5;&#1056;&#1054;&#1043;&#1056;&#1040;&#1052;&#1052;&#1048;&#1057;&#1058;\&#1087;&#1088;&#1077;&#1079;&#1077;&#1085;&#1090;&#1072;&#1094;&#1080;&#1080;\&#1043;&#1086;&#1076;&#1086;&#1074;&#1086;&#1081;%20&#1086;&#1090;&#1095;&#1077;&#1090;%20&#1075;&#1083;%20&#1074;&#1088;&#1072;&#1095;&#1072;%20&#1074;%20&#1084;&#1091;&#1085;&#1080;&#1094;&#1080;&#1087;&#1072;&#1083;&#1080;&#1090;&#1077;&#1090;&#1099;\2019\&#1044;&#1080;&#1072;&#1075;&#1088;&#1072;&#1084;&#1084;&#1099;%202018%20&#1088;&#1077;&#1089;&#1090;&#1072;&#1081;&#1083;%20&#1044;&#1047;&#1052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5;&#1056;&#1054;&#1043;&#1056;&#1040;&#1052;&#1052;&#1048;&#1057;&#1058;\&#1087;&#1088;&#1077;&#1079;&#1077;&#1085;&#1090;&#1072;&#1094;&#1080;&#1080;\&#1043;&#1086;&#1076;&#1086;&#1074;&#1086;&#1081;%20&#1086;&#1090;&#1095;&#1077;&#1090;%20&#1075;&#1083;%20&#1074;&#1088;&#1072;&#1095;&#1072;%20&#1074;%20&#1084;&#1091;&#1085;&#1080;&#1094;&#1080;&#1087;&#1072;&#1083;&#1080;&#1090;&#1077;&#1090;&#1099;\2019\&#1044;&#1080;&#1072;&#1075;&#1088;&#1072;&#1084;&#1084;&#1099;%202018%20&#1088;&#1077;&#1089;&#1090;&#1072;&#1081;&#1083;%20&#1044;&#1047;&#1052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5;&#1056;&#1054;&#1043;&#1056;&#1040;&#1052;&#1052;&#1048;&#1057;&#1058;\&#1087;&#1088;&#1077;&#1079;&#1077;&#1085;&#1090;&#1072;&#1094;&#1080;&#1080;\&#1043;&#1086;&#1076;&#1086;&#1074;&#1086;&#1081;%20&#1086;&#1090;&#1095;&#1077;&#1090;%20&#1075;&#1083;%20&#1074;&#1088;&#1072;&#1095;&#1072;%20&#1074;%20&#1084;&#1091;&#1085;&#1080;&#1094;&#1080;&#1087;&#1072;&#1083;&#1080;&#1090;&#1077;&#1090;&#1099;\2019\&#1044;&#1080;&#1072;&#1075;&#1088;&#1072;&#1084;&#1084;&#1099;%202018%20&#1088;&#1077;&#1089;&#1090;&#1072;&#1081;&#1083;%20&#1044;&#1047;&#1052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5;&#1056;&#1054;&#1043;&#1056;&#1040;&#1052;&#1052;&#1048;&#1057;&#1058;\&#1087;&#1088;&#1077;&#1079;&#1077;&#1085;&#1090;&#1072;&#1094;&#1080;&#1080;\&#1043;&#1086;&#1076;&#1086;&#1074;&#1086;&#1081;%20&#1086;&#1090;&#1095;&#1077;&#1090;%20&#1075;&#1083;%20&#1074;&#1088;&#1072;&#1095;&#1072;%20&#1074;%20&#1084;&#1091;&#1085;&#1080;&#1094;&#1080;&#1087;&#1072;&#1083;&#1080;&#1090;&#1077;&#1090;&#1099;\2019\&#1044;&#1080;&#1072;&#1075;&#1088;&#1072;&#1084;&#1084;&#1099;%202018%20&#1088;&#1077;&#1089;&#1090;&#1072;&#1081;&#1083;%20&#1044;&#1047;&#1052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5;&#1056;&#1054;&#1043;&#1056;&#1040;&#1052;&#1052;&#1048;&#1057;&#1058;\&#1087;&#1088;&#1077;&#1079;&#1077;&#1085;&#1090;&#1072;&#1094;&#1080;&#1080;\&#1043;&#1086;&#1076;&#1086;&#1074;&#1086;&#1081;%20&#1086;&#1090;&#1095;&#1077;&#1090;%20&#1075;&#1083;%20&#1074;&#1088;&#1072;&#1095;&#1072;%20&#1074;%20&#1084;&#1091;&#1085;&#1080;&#1094;&#1080;&#1087;&#1072;&#1083;&#1080;&#1090;&#1077;&#1090;&#1099;\2019\&#1044;&#1080;&#1072;&#1075;&#1088;&#1072;&#1084;&#1084;&#1099;%202018%20&#1088;&#1077;&#1089;&#1090;&#1072;&#1081;&#1083;%20&#1044;&#1047;&#1052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5;&#1056;&#1054;&#1043;&#1056;&#1040;&#1052;&#1052;&#1048;&#1057;&#1058;\&#1087;&#1088;&#1077;&#1079;&#1077;&#1085;&#1090;&#1072;&#1094;&#1080;&#1080;\&#1043;&#1086;&#1076;&#1086;&#1074;&#1086;&#1081;%20&#1086;&#1090;&#1095;&#1077;&#1090;%20&#1075;&#1083;%20&#1074;&#1088;&#1072;&#1095;&#1072;%20&#1074;%20&#1084;&#1091;&#1085;&#1080;&#1094;&#1080;&#1087;&#1072;&#1083;&#1080;&#1090;&#1077;&#1090;&#1099;\2019\&#1044;&#1080;&#1072;&#1075;&#1088;&#1072;&#1084;&#1084;&#1099;%202018%20&#1088;&#1077;&#1089;&#1090;&#1072;&#1081;&#1083;%20&#1044;&#1047;&#105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rgbClr val="F79646">
                <a:lumMod val="75000"/>
              </a:srgbClr>
            </a:solidFill>
          </c:spPr>
          <c:dPt>
            <c:idx val="1"/>
            <c:bubble3D val="0"/>
            <c:spPr>
              <a:solidFill>
                <a:srgbClr val="92D050"/>
              </a:solidFill>
            </c:spPr>
          </c:dPt>
          <c:dLbls>
            <c:dLbl>
              <c:idx val="1"/>
              <c:layout>
                <c:manualLayout>
                  <c:x val="0.1"/>
                  <c:y val="-0.208333333333334"/>
                </c:manualLayout>
              </c:layout>
              <c:tx>
                <c:rich>
                  <a:bodyPr/>
                  <a:lstStyle/>
                  <a:p>
                    <a:r>
                      <a:rPr lang="en-US" sz="1600" b="0">
                        <a:latin typeface="Roboto"/>
                      </a:rPr>
                      <a:t>1</a:t>
                    </a:r>
                    <a:r>
                      <a:rPr lang="en-US"/>
                      <a:t>9</a:t>
                    </a:r>
                    <a:r>
                      <a:rPr lang="ru-RU"/>
                      <a:t> </a:t>
                    </a:r>
                    <a:r>
                      <a:rPr lang="en-US"/>
                      <a:t>291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16666666666667"/>
                  <c:y val="0.138888888888889"/>
                </c:manualLayout>
              </c:layout>
              <c:tx>
                <c:rich>
                  <a:bodyPr/>
                  <a:lstStyle/>
                  <a:p>
                    <a:r>
                      <a:rPr lang="en-US" sz="1600" b="0">
                        <a:latin typeface="Roboto"/>
                      </a:rPr>
                      <a:t>1</a:t>
                    </a:r>
                    <a:r>
                      <a:rPr lang="en-US"/>
                      <a:t>8</a:t>
                    </a:r>
                    <a:r>
                      <a:rPr lang="ru-RU"/>
                      <a:t> </a:t>
                    </a:r>
                    <a:r>
                      <a:rPr lang="en-US"/>
                      <a:t>683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>
                    <a:latin typeface="Roboto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Лист1!$B$3:$B$5</c:f>
              <c:strCache>
                <c:ptCount val="3"/>
                <c:pt idx="0">
                  <c:v>Численность прикрепленного населения</c:v>
                </c:pt>
                <c:pt idx="1">
                  <c:v>Мальчики</c:v>
                </c:pt>
                <c:pt idx="2">
                  <c:v>Девочки</c:v>
                </c:pt>
              </c:strCache>
            </c:strRef>
          </c:cat>
          <c:val>
            <c:numRef>
              <c:f>Лист1!$C$3:$C$5</c:f>
              <c:numCache>
                <c:formatCode>General</c:formatCode>
                <c:ptCount val="3"/>
                <c:pt idx="1">
                  <c:v>19291.0</c:v>
                </c:pt>
                <c:pt idx="2">
                  <c:v>18683.0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delete val="1"/>
      </c:legendEntry>
      <c:overlay val="0"/>
      <c:txPr>
        <a:bodyPr/>
        <a:lstStyle/>
        <a:p>
          <a:pPr>
            <a:defRPr sz="1200" b="0">
              <a:latin typeface="Roboto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Прочие</a:t>
            </a: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FF99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Лист1!$N$151:$N$152</c:f>
              <c:strCache>
                <c:ptCount val="2"/>
                <c:pt idx="0">
                  <c:v>Занято ставок</c:v>
                </c:pt>
                <c:pt idx="1">
                  <c:v>Свободно ставок</c:v>
                </c:pt>
              </c:strCache>
            </c:strRef>
          </c:cat>
          <c:val>
            <c:numRef>
              <c:f>Лист1!$O$151:$O$152</c:f>
              <c:numCache>
                <c:formatCode>0.00%</c:formatCode>
                <c:ptCount val="2"/>
                <c:pt idx="0">
                  <c:v>0.873857404021938</c:v>
                </c:pt>
                <c:pt idx="1">
                  <c:v>0.126142595978062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136438213214405"/>
          <c:y val="0.878441457893568"/>
          <c:w val="0.76911593156316"/>
          <c:h val="0.066443138262415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Лист1!$B$31</c:f>
              <c:strCache>
                <c:ptCount val="1"/>
                <c:pt idx="0">
                  <c:v>Специалисты II уровня</c:v>
                </c:pt>
              </c:strCache>
            </c:strRef>
          </c:tx>
          <c:spPr>
            <a:ln>
              <a:solidFill>
                <a:srgbClr val="FF990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Roboto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Лист1!$C$29:$I$30</c:f>
              <c:strCache>
                <c:ptCount val="7"/>
                <c:pt idx="0">
                  <c:v>2015 г.</c:v>
                </c:pt>
                <c:pt idx="1">
                  <c:v>2016 г.</c:v>
                </c:pt>
                <c:pt idx="2">
                  <c:v>2017 г.</c:v>
                </c:pt>
                <c:pt idx="3">
                  <c:v>I квартал 2018 г.</c:v>
                </c:pt>
                <c:pt idx="4">
                  <c:v>II квартал 2018 г.</c:v>
                </c:pt>
                <c:pt idx="5">
                  <c:v>III квартал 2018 г.</c:v>
                </c:pt>
                <c:pt idx="6">
                  <c:v>IV квартал 2018 г.</c:v>
                </c:pt>
              </c:strCache>
            </c:strRef>
          </c:cat>
          <c:val>
            <c:numRef>
              <c:f>Лист1!$C$31:$I$31</c:f>
              <c:numCache>
                <c:formatCode>General</c:formatCode>
                <c:ptCount val="7"/>
                <c:pt idx="0">
                  <c:v>78.0</c:v>
                </c:pt>
                <c:pt idx="1">
                  <c:v>88.2</c:v>
                </c:pt>
                <c:pt idx="2">
                  <c:v>88.0</c:v>
                </c:pt>
                <c:pt idx="3">
                  <c:v>81.6</c:v>
                </c:pt>
                <c:pt idx="4">
                  <c:v>65.0</c:v>
                </c:pt>
                <c:pt idx="5">
                  <c:v>83.6</c:v>
                </c:pt>
                <c:pt idx="6">
                  <c:v>78.5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Лист1!$B$32</c:f>
              <c:strCache>
                <c:ptCount val="1"/>
                <c:pt idx="0">
                  <c:v>Специалисты I уровня</c:v>
                </c:pt>
              </c:strCache>
            </c:strRef>
          </c:tx>
          <c:spPr>
            <a:ln>
              <a:solidFill>
                <a:schemeClr val="accent5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-0.0158800731542649"/>
                  <c:y val="0.034164259526719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0.0259636749762847"/>
                  <c:y val="-0.027564992778580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Roboto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Лист1!$C$29:$I$30</c:f>
              <c:strCache>
                <c:ptCount val="7"/>
                <c:pt idx="0">
                  <c:v>2015 г.</c:v>
                </c:pt>
                <c:pt idx="1">
                  <c:v>2016 г.</c:v>
                </c:pt>
                <c:pt idx="2">
                  <c:v>2017 г.</c:v>
                </c:pt>
                <c:pt idx="3">
                  <c:v>I квартал 2018 г.</c:v>
                </c:pt>
                <c:pt idx="4">
                  <c:v>II квартал 2018 г.</c:v>
                </c:pt>
                <c:pt idx="5">
                  <c:v>III квартал 2018 г.</c:v>
                </c:pt>
                <c:pt idx="6">
                  <c:v>IV квартал 2018 г.</c:v>
                </c:pt>
              </c:strCache>
            </c:strRef>
          </c:cat>
          <c:val>
            <c:numRef>
              <c:f>Лист1!$C$32:$I$32</c:f>
              <c:numCache>
                <c:formatCode>General</c:formatCode>
                <c:ptCount val="7"/>
                <c:pt idx="0">
                  <c:v>98.4</c:v>
                </c:pt>
                <c:pt idx="1">
                  <c:v>87.6</c:v>
                </c:pt>
                <c:pt idx="2">
                  <c:v>98.9</c:v>
                </c:pt>
                <c:pt idx="3">
                  <c:v>86.6</c:v>
                </c:pt>
                <c:pt idx="4">
                  <c:v>89.5</c:v>
                </c:pt>
                <c:pt idx="5">
                  <c:v>97.5</c:v>
                </c:pt>
                <c:pt idx="6">
                  <c:v>92.25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Лист1!$B$33</c:f>
              <c:strCache>
                <c:ptCount val="1"/>
                <c:pt idx="0">
                  <c:v>Педиатры</c:v>
                </c:pt>
              </c:strCache>
            </c:strRef>
          </c:tx>
          <c:spPr>
            <a:ln>
              <a:solidFill>
                <a:srgbClr val="008AC6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0.025376881201234"/>
                  <c:y val="-0.030504480983594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0213068206096758"/>
                  <c:y val="-0.027564992778580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Roboto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Лист1!$C$29:$I$30</c:f>
              <c:strCache>
                <c:ptCount val="7"/>
                <c:pt idx="0">
                  <c:v>2015 г.</c:v>
                </c:pt>
                <c:pt idx="1">
                  <c:v>2016 г.</c:v>
                </c:pt>
                <c:pt idx="2">
                  <c:v>2017 г.</c:v>
                </c:pt>
                <c:pt idx="3">
                  <c:v>I квартал 2018 г.</c:v>
                </c:pt>
                <c:pt idx="4">
                  <c:v>II квартал 2018 г.</c:v>
                </c:pt>
                <c:pt idx="5">
                  <c:v>III квартал 2018 г.</c:v>
                </c:pt>
                <c:pt idx="6">
                  <c:v>IV квартал 2018 г.</c:v>
                </c:pt>
              </c:strCache>
            </c:strRef>
          </c:cat>
          <c:val>
            <c:numRef>
              <c:f>Лист1!$C$33:$I$33</c:f>
              <c:numCache>
                <c:formatCode>General</c:formatCode>
                <c:ptCount val="7"/>
                <c:pt idx="0">
                  <c:v>95.1</c:v>
                </c:pt>
                <c:pt idx="1">
                  <c:v>94.7</c:v>
                </c:pt>
                <c:pt idx="2">
                  <c:v>95.3</c:v>
                </c:pt>
                <c:pt idx="3">
                  <c:v>88.1</c:v>
                </c:pt>
                <c:pt idx="4">
                  <c:v>98.0</c:v>
                </c:pt>
                <c:pt idx="5">
                  <c:v>91.0</c:v>
                </c:pt>
                <c:pt idx="6">
                  <c:v>87.75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02322032"/>
        <c:axId val="1023292432"/>
      </c:lineChart>
      <c:catAx>
        <c:axId val="1102322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Roboto"/>
              </a:defRPr>
            </a:pPr>
            <a:endParaRPr lang="ru-RU"/>
          </a:p>
        </c:txPr>
        <c:crossAx val="1023292432"/>
        <c:crossesAt val="60.0"/>
        <c:auto val="1"/>
        <c:lblAlgn val="ctr"/>
        <c:lblOffset val="100"/>
        <c:noMultiLvlLbl val="0"/>
      </c:catAx>
      <c:valAx>
        <c:axId val="1023292432"/>
        <c:scaling>
          <c:orientation val="minMax"/>
          <c:max val="100.0"/>
          <c:min val="60.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10232203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spPr>
            <a:solidFill>
              <a:srgbClr val="92D050"/>
            </a:solidFill>
          </c:spPr>
          <c:dPt>
            <c:idx val="1"/>
            <c:bubble3D val="0"/>
            <c:spPr>
              <a:solidFill>
                <a:srgbClr val="FF9900"/>
              </a:solidFill>
            </c:spPr>
          </c:dPt>
          <c:dLbls>
            <c:dLbl>
              <c:idx val="0"/>
              <c:layout>
                <c:manualLayout>
                  <c:x val="0.0805555555555557"/>
                  <c:y val="0.194444444444445"/>
                </c:manualLayout>
              </c:layout>
              <c:tx>
                <c:rich>
                  <a:bodyPr/>
                  <a:lstStyle/>
                  <a:p>
                    <a:r>
                      <a:rPr lang="en-US" sz="1600">
                        <a:latin typeface="Roboto"/>
                      </a:rPr>
                      <a:t>3</a:t>
                    </a:r>
                    <a:r>
                      <a:rPr lang="en-US"/>
                      <a:t>11</a:t>
                    </a:r>
                    <a:r>
                      <a:rPr lang="ru-RU"/>
                      <a:t> </a:t>
                    </a:r>
                    <a:r>
                      <a:rPr lang="en-US"/>
                      <a:t>133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0833333333333333"/>
                  <c:y val="-0.180555555555556"/>
                </c:manualLayout>
              </c:layout>
              <c:tx>
                <c:rich>
                  <a:bodyPr/>
                  <a:lstStyle/>
                  <a:p>
                    <a:r>
                      <a:rPr lang="en-US" sz="1600">
                        <a:latin typeface="Roboto"/>
                      </a:rPr>
                      <a:t>2</a:t>
                    </a:r>
                    <a:r>
                      <a:rPr lang="en-US"/>
                      <a:t>39</a:t>
                    </a:r>
                    <a:r>
                      <a:rPr lang="ru-RU"/>
                      <a:t> </a:t>
                    </a:r>
                    <a:r>
                      <a:rPr lang="en-US"/>
                      <a:t>896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Roboto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Лист1!$B$55:$B$56</c:f>
              <c:strCache>
                <c:ptCount val="2"/>
                <c:pt idx="0">
                  <c:v>По заболеванию</c:v>
                </c:pt>
                <c:pt idx="1">
                  <c:v>С профилактической целью</c:v>
                </c:pt>
              </c:strCache>
            </c:strRef>
          </c:cat>
          <c:val>
            <c:numRef>
              <c:f>Лист1!$C$55:$C$56</c:f>
              <c:numCache>
                <c:formatCode>General</c:formatCode>
                <c:ptCount val="2"/>
                <c:pt idx="0">
                  <c:v>311133.0</c:v>
                </c:pt>
                <c:pt idx="1">
                  <c:v>239896.0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  <c:txPr>
        <a:bodyPr/>
        <a:lstStyle/>
        <a:p>
          <a:pPr>
            <a:defRPr>
              <a:latin typeface="Roboto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758537535749"/>
          <c:y val="0.191627359229261"/>
          <c:w val="0.451035385282722"/>
          <c:h val="0.384295065742081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FF9900"/>
              </a:solidFill>
            </c:spPr>
          </c:dPt>
          <c:dPt>
            <c:idx val="5"/>
            <c:bubble3D val="0"/>
            <c:spPr>
              <a:solidFill>
                <a:srgbClr val="33CC33"/>
              </a:solidFill>
            </c:spPr>
          </c:dPt>
          <c:dLbls>
            <c:dLbl>
              <c:idx val="0"/>
              <c:layout>
                <c:manualLayout>
                  <c:x val="0.100840336134454"/>
                  <c:y val="-0.05409705648369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0710869535745799"/>
                  <c:y val="0.07316842415885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232056073829875"/>
                  <c:y val="0.2226258838040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68400676903526"/>
                  <c:y val="0.2957207228064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00381391924963766"/>
                  <c:y val="0.07001849458208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123249299719888"/>
                  <c:y val="-0.01909307875894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Лист1!$B$76:$B$81</c:f>
              <c:strCache>
                <c:ptCount val="6"/>
                <c:pt idx="0">
                  <c:v>профилактический осмотр</c:v>
                </c:pt>
                <c:pt idx="1">
                  <c:v>диспансеризация</c:v>
                </c:pt>
                <c:pt idx="2">
                  <c:v>осмотр в центре здоровья</c:v>
                </c:pt>
                <c:pt idx="3">
                  <c:v>паллиативная помощь</c:v>
                </c:pt>
                <c:pt idx="4">
                  <c:v>патронаж</c:v>
                </c:pt>
                <c:pt idx="5">
                  <c:v>прочие</c:v>
                </c:pt>
              </c:strCache>
            </c:strRef>
          </c:cat>
          <c:val>
            <c:numRef>
              <c:f>Лист1!$C$76:$C$81</c:f>
              <c:numCache>
                <c:formatCode>0.0%</c:formatCode>
                <c:ptCount val="6"/>
                <c:pt idx="0">
                  <c:v>0.457631640377497</c:v>
                </c:pt>
                <c:pt idx="1">
                  <c:v>0.0092373361790109</c:v>
                </c:pt>
                <c:pt idx="2">
                  <c:v>0.0</c:v>
                </c:pt>
                <c:pt idx="3">
                  <c:v>0.0</c:v>
                </c:pt>
                <c:pt idx="4">
                  <c:v>0.0171824457264815</c:v>
                </c:pt>
                <c:pt idx="5">
                  <c:v>0.515948577717011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185781843023691"/>
          <c:y val="0.615230225178088"/>
          <c:w val="0.596802391207091"/>
          <c:h val="0.3401105929837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4608654593934"/>
          <c:y val="0.158918958499561"/>
          <c:w val="0.426160148872348"/>
          <c:h val="0.38741831715668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00B0F0"/>
              </a:solidFill>
            </c:spPr>
          </c:dPt>
          <c:dPt>
            <c:idx val="2"/>
            <c:bubble3D val="0"/>
            <c:spPr>
              <a:solidFill>
                <a:srgbClr val="FF9900"/>
              </a:solidFill>
            </c:spPr>
          </c:dPt>
          <c:dPt>
            <c:idx val="4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0.0529107876902567"/>
                  <c:y val="-0.07375443132581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0881846461504279"/>
                  <c:y val="-0.02886042964923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0987668036884793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0952394178424619"/>
                  <c:y val="0.01924028643282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05821575380513"/>
                  <c:y val="0.0320671440547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Лист1!$O$76:$O$80</c:f>
              <c:strCache>
                <c:ptCount val="5"/>
                <c:pt idx="0">
                  <c:v>неотложные</c:v>
                </c:pt>
                <c:pt idx="1">
                  <c:v>посещения на дому, в т.ч. активные</c:v>
                </c:pt>
                <c:pt idx="2">
                  <c:v>диспансерные</c:v>
                </c:pt>
                <c:pt idx="3">
                  <c:v>разовые посещения по поводу заболевания</c:v>
                </c:pt>
                <c:pt idx="4">
                  <c:v>посещения по поводу заболевания с повторной явкой</c:v>
                </c:pt>
              </c:strCache>
            </c:strRef>
          </c:cat>
          <c:val>
            <c:numRef>
              <c:f>Лист1!$P$76:$P$80</c:f>
              <c:numCache>
                <c:formatCode>0.0%</c:formatCode>
                <c:ptCount val="5"/>
                <c:pt idx="0">
                  <c:v>0.0480951875885875</c:v>
                </c:pt>
                <c:pt idx="1">
                  <c:v>0.167873546039796</c:v>
                </c:pt>
                <c:pt idx="2">
                  <c:v>0.0301157382855564</c:v>
                </c:pt>
                <c:pt idx="3">
                  <c:v>0.0377491297933681</c:v>
                </c:pt>
                <c:pt idx="4">
                  <c:v>0.716166398292692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119854460615487"/>
          <c:y val="0.564160800315117"/>
          <c:w val="0.703852905232752"/>
          <c:h val="0.362084768359072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Лист1!$C$89</c:f>
              <c:strCache>
                <c:ptCount val="1"/>
                <c:pt idx="0">
                  <c:v>Мальчики, чел.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Лист1!$C$90:$C$91</c:f>
              <c:numCache>
                <c:formatCode>General</c:formatCode>
                <c:ptCount val="2"/>
                <c:pt idx="0">
                  <c:v>148.0</c:v>
                </c:pt>
                <c:pt idx="1">
                  <c:v>152.0</c:v>
                </c:pt>
              </c:numCache>
            </c:numRef>
          </c:val>
        </c:ser>
        <c:ser>
          <c:idx val="1"/>
          <c:order val="1"/>
          <c:tx>
            <c:strRef>
              <c:f>Лист1!$D$89</c:f>
              <c:strCache>
                <c:ptCount val="1"/>
                <c:pt idx="0">
                  <c:v>Девочки, чел.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Лист1!$D$90:$D$91</c:f>
              <c:numCache>
                <c:formatCode>General</c:formatCode>
                <c:ptCount val="2"/>
                <c:pt idx="0">
                  <c:v>165.0</c:v>
                </c:pt>
                <c:pt idx="1">
                  <c:v>150.0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49418848"/>
        <c:axId val="1149421328"/>
      </c:barChart>
      <c:catAx>
        <c:axId val="1149418848"/>
        <c:scaling>
          <c:orientation val="minMax"/>
        </c:scaling>
        <c:delete val="1"/>
        <c:axPos val="l"/>
        <c:majorTickMark val="out"/>
        <c:minorTickMark val="none"/>
        <c:tickLblPos val="none"/>
        <c:crossAx val="1149421328"/>
        <c:crosses val="autoZero"/>
        <c:auto val="1"/>
        <c:lblAlgn val="ctr"/>
        <c:lblOffset val="100"/>
        <c:noMultiLvlLbl val="0"/>
      </c:catAx>
      <c:valAx>
        <c:axId val="11494213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49418848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Лист1!$C$111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0.00572627572405375"/>
                  <c:y val="-0.04625848952554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00114525514481075"/>
                  <c:y val="-0.046258489525548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49254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0068715308688645"/>
                  <c:y val="-0.0508843384781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00916204115848601"/>
                  <c:y val="-0.05551018743065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0114525514481075"/>
                  <c:y val="-0.05088433847810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Roboto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Лист1!$B$112:$B$116</c:f>
              <c:strCache>
                <c:ptCount val="5"/>
                <c:pt idx="0">
                  <c:v>Болезни системы кровообращения            </c:v>
                </c:pt>
                <c:pt idx="1">
                  <c:v>Болезни органов дыхания</c:v>
                </c:pt>
                <c:pt idx="2">
                  <c:v>Болезни органов пищеварения               </c:v>
                </c:pt>
                <c:pt idx="3">
                  <c:v>Болезни костно-мышечной системы</c:v>
                </c:pt>
                <c:pt idx="4">
                  <c:v>Болезни мочеполовой  системы                   </c:v>
                </c:pt>
              </c:strCache>
            </c:strRef>
          </c:cat>
          <c:val>
            <c:numRef>
              <c:f>Лист1!$C$112:$C$116</c:f>
              <c:numCache>
                <c:formatCode>General</c:formatCode>
                <c:ptCount val="5"/>
                <c:pt idx="0">
                  <c:v>645.0</c:v>
                </c:pt>
                <c:pt idx="1">
                  <c:v>49254.0</c:v>
                </c:pt>
                <c:pt idx="2">
                  <c:v>2394.0</c:v>
                </c:pt>
                <c:pt idx="3">
                  <c:v>4677.0</c:v>
                </c:pt>
                <c:pt idx="4">
                  <c:v>2441.0</c:v>
                </c:pt>
              </c:numCache>
            </c:numRef>
          </c:val>
        </c:ser>
        <c:ser>
          <c:idx val="1"/>
          <c:order val="1"/>
          <c:tx>
            <c:strRef>
              <c:f>Лист1!$D$111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layout>
                <c:manualLayout>
                  <c:x val="0.0125978065929182"/>
                  <c:y val="-0.04625848952554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00687153086886446"/>
                  <c:y val="-0.037006791620438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52316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013743061737729"/>
                  <c:y val="-0.0508843384781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0160335720273505"/>
                  <c:y val="-0.05551018743065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0114525514481075"/>
                  <c:y val="-0.05551018743065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Roboto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Лист1!$B$112:$B$116</c:f>
              <c:strCache>
                <c:ptCount val="5"/>
                <c:pt idx="0">
                  <c:v>Болезни системы кровообращения            </c:v>
                </c:pt>
                <c:pt idx="1">
                  <c:v>Болезни органов дыхания</c:v>
                </c:pt>
                <c:pt idx="2">
                  <c:v>Болезни органов пищеварения               </c:v>
                </c:pt>
                <c:pt idx="3">
                  <c:v>Болезни костно-мышечной системы</c:v>
                </c:pt>
                <c:pt idx="4">
                  <c:v>Болезни мочеполовой  системы                   </c:v>
                </c:pt>
              </c:strCache>
            </c:strRef>
          </c:cat>
          <c:val>
            <c:numRef>
              <c:f>Лист1!$D$112:$D$116</c:f>
              <c:numCache>
                <c:formatCode>General</c:formatCode>
                <c:ptCount val="5"/>
                <c:pt idx="0">
                  <c:v>615.0</c:v>
                </c:pt>
                <c:pt idx="1">
                  <c:v>52316.0</c:v>
                </c:pt>
                <c:pt idx="2">
                  <c:v>2350.0</c:v>
                </c:pt>
                <c:pt idx="3">
                  <c:v>4532.0</c:v>
                </c:pt>
                <c:pt idx="4">
                  <c:v>2032.0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49518880"/>
        <c:axId val="1149521632"/>
        <c:axId val="0"/>
      </c:bar3DChart>
      <c:catAx>
        <c:axId val="114951888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149521632"/>
        <c:crosses val="autoZero"/>
        <c:auto val="1"/>
        <c:lblAlgn val="ctr"/>
        <c:lblOffset val="100"/>
        <c:noMultiLvlLbl val="0"/>
      </c:catAx>
      <c:valAx>
        <c:axId val="11495216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14951888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>
              <a:latin typeface="Roboto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Врачи</a:t>
            </a:r>
          </a:p>
        </c:rich>
      </c:tx>
      <c:layout>
        <c:manualLayout>
          <c:xMode val="edge"/>
          <c:yMode val="edge"/>
          <c:x val="0.367821942686641"/>
          <c:y val="0.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971978170226"/>
          <c:y val="0.178252725005864"/>
          <c:w val="0.608572970350233"/>
          <c:h val="0.662668345492477"/>
        </c:manualLayout>
      </c:layout>
      <c:doughnutChart>
        <c:varyColors val="1"/>
        <c:ser>
          <c:idx val="0"/>
          <c:order val="0"/>
          <c:spPr>
            <a:solidFill>
              <a:srgbClr val="FF9900"/>
            </a:solidFill>
          </c:spPr>
          <c:dPt>
            <c:idx val="0"/>
            <c:bubble3D val="0"/>
            <c:spPr>
              <a:solidFill>
                <a:srgbClr val="92D050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Лист1!$B$151:$B$152</c:f>
              <c:strCache>
                <c:ptCount val="2"/>
                <c:pt idx="0">
                  <c:v>Занято ставок</c:v>
                </c:pt>
                <c:pt idx="1">
                  <c:v>Свободно ставок</c:v>
                </c:pt>
              </c:strCache>
            </c:strRef>
          </c:cat>
          <c:val>
            <c:numRef>
              <c:f>Лист1!$C$151:$C$152</c:f>
              <c:numCache>
                <c:formatCode>0.00%</c:formatCode>
                <c:ptCount val="2"/>
                <c:pt idx="0">
                  <c:v>0.758468335787923</c:v>
                </c:pt>
                <c:pt idx="1">
                  <c:v>0.241531664212077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Средний</a:t>
            </a:r>
            <a:r>
              <a:rPr lang="ru-RU" baseline="0" dirty="0"/>
              <a:t> </a:t>
            </a:r>
            <a:r>
              <a:rPr lang="ru-RU" baseline="0" dirty="0" err="1"/>
              <a:t>мед.персонал</a:t>
            </a:r>
            <a:endParaRPr lang="ru-RU" dirty="0"/>
          </a:p>
        </c:rich>
      </c:tx>
      <c:layout>
        <c:manualLayout>
          <c:xMode val="edge"/>
          <c:yMode val="edge"/>
          <c:x val="0.196925341628708"/>
          <c:y val="0.041277919474668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9412742018564"/>
          <c:y val="0.20709992033982"/>
          <c:w val="0.541934229530052"/>
          <c:h val="0.634178353705381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FF99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Лист1!$H$151:$H$152</c:f>
              <c:strCache>
                <c:ptCount val="2"/>
                <c:pt idx="0">
                  <c:v>Занято ставок</c:v>
                </c:pt>
                <c:pt idx="1">
                  <c:v>Свободно ставок</c:v>
                </c:pt>
              </c:strCache>
            </c:strRef>
          </c:cat>
          <c:val>
            <c:numRef>
              <c:f>Лист1!$I$151:$I$152</c:f>
              <c:numCache>
                <c:formatCode>0.00%</c:formatCode>
                <c:ptCount val="2"/>
                <c:pt idx="0">
                  <c:v>0.716091954022989</c:v>
                </c:pt>
                <c:pt idx="1">
                  <c:v>0.283908045977012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ECC3F-9287-4FAB-9EDE-FB607BE02DF4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D9021-B706-416D-9E11-346349606E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421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1B3DE-0913-4385-A81D-0D235EEFD284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21939-DDDB-4A61-AB14-F4B8210B7C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125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D8BD-61AF-48BB-AC6C-FF85E0FB93B1}" type="datetime1">
              <a:rPr lang="ru-RU" smtClean="0"/>
              <a:pPr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26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1855-0717-47C6-8C99-E9EFB2F71A16}" type="datetime1">
              <a:rPr lang="ru-RU" smtClean="0"/>
              <a:pPr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72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90E1-F5E3-4716-A3B7-38CAE80D11FC}" type="datetime1">
              <a:rPr lang="ru-RU" smtClean="0"/>
              <a:pPr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686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BCD6-451F-427E-9E91-7C3CAFDDB88D}" type="datetime1">
              <a:rPr lang="ru-RU" smtClean="0"/>
              <a:pPr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357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708B-C0D5-44CA-9420-C6B31521111B}" type="datetime1">
              <a:rPr lang="ru-RU" smtClean="0"/>
              <a:pPr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0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2E37-1FDC-4A91-80AE-D3D4BD0CF3C6}" type="datetime1">
              <a:rPr lang="ru-RU" smtClean="0"/>
              <a:pPr/>
              <a:t>24.03.2019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44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647A-70F8-4B2D-B89B-BB59000189F0}" type="datetime1">
              <a:rPr lang="ru-RU" smtClean="0"/>
              <a:pPr/>
              <a:t>24.03.2019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27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5E90-1241-4CF8-B095-839D662193A5}" type="datetime1">
              <a:rPr lang="ru-RU" smtClean="0"/>
              <a:pPr/>
              <a:t>24.03.2019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71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F60F6-8CBD-4071-9F44-5EDF987D3B9B}" type="datetime1">
              <a:rPr lang="ru-RU" smtClean="0"/>
              <a:pPr/>
              <a:t>24.03.2019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72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25213-8220-485D-BEA2-438CEDB9B693}" type="datetime1">
              <a:rPr lang="ru-RU" smtClean="0"/>
              <a:pPr/>
              <a:t>24.03.2019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42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5165-AFDF-4E13-87F1-2CCC8C7FAE12}" type="datetime1">
              <a:rPr lang="ru-RU" smtClean="0"/>
              <a:pPr/>
              <a:t>24.03.2019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62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375EC-5949-4FC3-82FA-A0594F71B7FD}" type="datetime1">
              <a:rPr lang="ru-RU" smtClean="0"/>
              <a:pPr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2033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69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4" Type="http://schemas.openxmlformats.org/officeDocument/2006/relationships/image" Target="../media/image29.png"/><Relationship Id="rId5" Type="http://schemas.openxmlformats.org/officeDocument/2006/relationships/chart" Target="../charts/chart9.xml"/><Relationship Id="rId6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chart" Target="../charts/chart3.xml"/><Relationship Id="rId5" Type="http://schemas.openxmlformats.org/officeDocument/2006/relationships/chart" Target="../charts/chart4.xml"/><Relationship Id="rId6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5"/>
          <a:stretch/>
        </p:blipFill>
        <p:spPr>
          <a:xfrm>
            <a:off x="0" y="-27384"/>
            <a:ext cx="12192000" cy="6885384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6384032" y="4293096"/>
            <a:ext cx="4355216" cy="594734"/>
          </a:xfrm>
        </p:spPr>
        <p:txBody>
          <a:bodyPr anchor="t">
            <a:noAutofit/>
          </a:bodyPr>
          <a:lstStyle/>
          <a:p>
            <a:pPr algn="l"/>
            <a:r>
              <a:rPr lang="ru-RU" sz="45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Годовой отчет</a:t>
            </a:r>
            <a:endParaRPr lang="ru-RU" sz="45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395004" y="4969249"/>
            <a:ext cx="4669548" cy="11347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Главного врача </a:t>
            </a:r>
            <a:b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ГБУЗ «ДГП № 91 ДЗМ»</a:t>
            </a:r>
          </a:p>
          <a:p>
            <a:pPr algn="l">
              <a:lnSpc>
                <a:spcPct val="120000"/>
              </a:lnSpc>
            </a:pP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Роговой Е.С.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5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Работа по рассмотрению жалоб и обращений граждан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767408" y="1196752"/>
            <a:ext cx="10801350" cy="2808312"/>
          </a:xfrm>
          <a:prstGeom prst="roundRect">
            <a:avLst>
              <a:gd name="adj" fmla="val 195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Заголовок 1"/>
          <p:cNvSpPr txBox="1">
            <a:spLocks/>
          </p:cNvSpPr>
          <p:nvPr/>
        </p:nvSpPr>
        <p:spPr>
          <a:xfrm>
            <a:off x="2927648" y="4845467"/>
            <a:ext cx="8136904" cy="15675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обращения рассматриваются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индивидуальном порядке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случае негативного содержания обращения, специалисты поликлиники вступают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диалог с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официальным представителем пациента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детализируют проблему для ее решения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Изучаются предложения граждан по улучшению работы поликлиники, руководство использует обратную связь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для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совершенствования оказания медицинской помощи</a:t>
            </a: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2" y="4845468"/>
            <a:ext cx="1502324" cy="1502324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4871864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7392294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9691982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2639616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4871864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91 Филиал 1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9" name="Заголовок 1"/>
          <p:cNvSpPr txBox="1">
            <a:spLocks/>
          </p:cNvSpPr>
          <p:nvPr/>
        </p:nvSpPr>
        <p:spPr>
          <a:xfrm>
            <a:off x="2639616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57</a:t>
            </a:r>
            <a:endParaRPr lang="ru-RU" sz="28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0" name="Заголовок 1"/>
          <p:cNvSpPr txBox="1">
            <a:spLocks/>
          </p:cNvSpPr>
          <p:nvPr/>
        </p:nvSpPr>
        <p:spPr>
          <a:xfrm>
            <a:off x="695325" y="3136087"/>
            <a:ext cx="1800275" cy="472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Число обращений </a:t>
            </a:r>
            <a:endParaRPr lang="en-US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2018 год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1" name="Заголовок 1"/>
          <p:cNvSpPr txBox="1">
            <a:spLocks/>
          </p:cNvSpPr>
          <p:nvPr/>
        </p:nvSpPr>
        <p:spPr>
          <a:xfrm>
            <a:off x="4871864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75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7392294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58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9692057" y="297768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67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2639616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91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Гл. здание</a:t>
            </a: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7392144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91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7" name="Заголовок 1"/>
          <p:cNvSpPr txBox="1">
            <a:spLocks/>
          </p:cNvSpPr>
          <p:nvPr/>
        </p:nvSpPr>
        <p:spPr>
          <a:xfrm>
            <a:off x="96964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91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2762151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041" y="1577933"/>
            <a:ext cx="555797" cy="555797"/>
          </a:xfrm>
          <a:prstGeom prst="rect">
            <a:avLst/>
          </a:prstGeom>
        </p:spPr>
      </p:pic>
      <p:sp>
        <p:nvSpPr>
          <p:cNvPr id="71" name="Овал 70"/>
          <p:cNvSpPr/>
          <p:nvPr/>
        </p:nvSpPr>
        <p:spPr>
          <a:xfrm>
            <a:off x="4996036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7511633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9817508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749" y="1614756"/>
            <a:ext cx="482150" cy="482150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39" y="1614756"/>
            <a:ext cx="482150" cy="482150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282" y="1614756"/>
            <a:ext cx="482150" cy="4821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12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95325" y="549275"/>
            <a:ext cx="5760715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 r="33900"/>
          <a:stretch/>
        </p:blipFill>
        <p:spPr>
          <a:xfrm>
            <a:off x="6888088" y="-193183"/>
            <a:ext cx="5303912" cy="7114669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5544692" cy="863501"/>
          </a:xfrm>
        </p:spPr>
        <p:txBody>
          <a:bodyPr anchor="t"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Оборудование поликлиники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95324" y="1556792"/>
            <a:ext cx="4320556" cy="4032448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одержимое 3"/>
          <p:cNvSpPr>
            <a:spLocks noGrp="1"/>
          </p:cNvSpPr>
          <p:nvPr>
            <p:ph sz="half" idx="1"/>
          </p:nvPr>
        </p:nvSpPr>
        <p:spPr>
          <a:xfrm>
            <a:off x="911424" y="1745433"/>
            <a:ext cx="5328592" cy="4203847"/>
          </a:xfrm>
        </p:spPr>
        <p:txBody>
          <a:bodyPr>
            <a:normAutofit/>
          </a:bodyPr>
          <a:lstStyle/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КТ 			</a:t>
            </a:r>
            <a:r>
              <a:rPr lang="ru-RU" sz="1600" b="1" dirty="0" smtClean="0">
                <a:ea typeface="Roboto" panose="02000000000000000000" pitchFamily="2" charset="0"/>
                <a:cs typeface="Roboto" panose="02000000000000000000" pitchFamily="2" charset="0"/>
              </a:rPr>
              <a:t>─</a:t>
            </a:r>
            <a:endParaRPr lang="ru-RU" sz="1400" b="1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МРТ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	</a:t>
            </a:r>
            <a:r>
              <a:rPr lang="ru-RU" sz="1400" b="1" dirty="0" smtClean="0">
                <a:ea typeface="Roboto" panose="02000000000000000000" pitchFamily="2" charset="0"/>
                <a:cs typeface="Roboto" panose="02000000000000000000" pitchFamily="2" charset="0"/>
              </a:rPr>
              <a:t>─</a:t>
            </a:r>
            <a:endParaRPr lang="ru-RU" sz="1400" b="1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Денситометры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</a:t>
            </a:r>
            <a:r>
              <a:rPr lang="ru-RU" sz="1400" dirty="0" smtClean="0">
                <a:ea typeface="Roboto" panose="02000000000000000000" pitchFamily="2" charset="0"/>
                <a:cs typeface="Roboto" panose="02000000000000000000" pitchFamily="2" charset="0"/>
              </a:rPr>
              <a:t>─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Рентгены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	</a:t>
            </a:r>
            <a:r>
              <a:rPr lang="en-US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Флюорографы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	</a:t>
            </a:r>
            <a:r>
              <a:rPr lang="ru-RU" sz="1400" dirty="0" smtClean="0">
                <a:latin typeface="Calibri"/>
                <a:ea typeface="Roboto" panose="02000000000000000000" pitchFamily="2" charset="0"/>
                <a:cs typeface="Roboto" panose="02000000000000000000" pitchFamily="2" charset="0"/>
              </a:rPr>
              <a:t>─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УЗИ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		</a:t>
            </a:r>
            <a:r>
              <a:rPr lang="en-US" sz="1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16</a:t>
            </a:r>
            <a:r>
              <a:rPr lang="ru-RU" sz="1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>
              <a:lnSpc>
                <a:spcPct val="130000"/>
              </a:lnSpc>
              <a:buNone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Из них экспертного класса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</a:t>
            </a:r>
            <a:r>
              <a:rPr lang="en-US" sz="1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r>
              <a:rPr lang="ru-RU" sz="1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Холтер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		</a:t>
            </a:r>
            <a:r>
              <a:rPr lang="en-US" sz="1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СМАД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	</a:t>
            </a:r>
            <a:r>
              <a:rPr lang="en-US" sz="1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ru-RU" sz="1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75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087889" y="575330"/>
            <a:ext cx="6408786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5159896" y="1556792"/>
            <a:ext cx="6336779" cy="4752528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087888" y="575330"/>
            <a:ext cx="6768828" cy="863501"/>
          </a:xfrm>
        </p:spPr>
        <p:txBody>
          <a:bodyPr>
            <a:normAutofit fontScale="90000"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Медицинские организации оказывают помощь по различным профилям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Содержимое 3"/>
          <p:cNvSpPr>
            <a:spLocks noGrp="1"/>
          </p:cNvSpPr>
          <p:nvPr>
            <p:ph sz="half" idx="1"/>
          </p:nvPr>
        </p:nvSpPr>
        <p:spPr>
          <a:xfrm>
            <a:off x="5015880" y="1556792"/>
            <a:ext cx="3240360" cy="5040560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педиатрия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акушерство и гинекология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аллергология  и иммунология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гастроэнтерология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детская кардиология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детская урология-андрология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детская хирургия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детская эндокринология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диетология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клиническая лабораторная диагностика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лечебная физкультура и спортивная медицина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медицинская реабилитация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неврология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организация здравоохранения и общественного здоровья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99" r="851" b="2750"/>
          <a:stretch/>
        </p:blipFill>
        <p:spPr>
          <a:xfrm>
            <a:off x="-168696" y="-135684"/>
            <a:ext cx="5055647" cy="709473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12" name="Содержимое 3"/>
          <p:cNvSpPr txBox="1">
            <a:spLocks/>
          </p:cNvSpPr>
          <p:nvPr/>
        </p:nvSpPr>
        <p:spPr>
          <a:xfrm>
            <a:off x="8616280" y="1556792"/>
            <a:ext cx="3240360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оториноларингология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офтальмология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рентгенология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сурдология-оториноларингология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травматология и ортопедия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ультразвуковая диагностика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физиотерапия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функциональная  диагностика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эндокринология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Эндоскопия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оказание первичной медико-санитарной помощи в условиях дневного стационара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экспертиза временной нетрудоспособности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97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-96688" y="-117860"/>
            <a:ext cx="12192000" cy="6975860"/>
          </a:xfrm>
          <a:prstGeom prst="rect">
            <a:avLst/>
          </a:prstGeom>
        </p:spPr>
      </p:pic>
      <p:graphicFrame>
        <p:nvGraphicFramePr>
          <p:cNvPr id="26" name="Диаграмма 25"/>
          <p:cNvGraphicFramePr/>
          <p:nvPr/>
        </p:nvGraphicFramePr>
        <p:xfrm>
          <a:off x="335360" y="1412776"/>
          <a:ext cx="352839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Кадры 2018 года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аголовок 1"/>
          <p:cNvSpPr txBox="1">
            <a:spLocks/>
          </p:cNvSpPr>
          <p:nvPr/>
        </p:nvSpPr>
        <p:spPr>
          <a:xfrm>
            <a:off x="1343472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169,75</a:t>
            </a:r>
          </a:p>
          <a:p>
            <a:pPr algn="ctr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5301273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217,5</a:t>
            </a:r>
          </a:p>
          <a:p>
            <a:pPr algn="ctr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всего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9380953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136,75</a:t>
            </a:r>
          </a:p>
          <a:p>
            <a:pPr algn="ctr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всего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711549" y="5730354"/>
            <a:ext cx="88570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2018 год было нанято 60 человек</a:t>
            </a:r>
          </a:p>
          <a:p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квалификации прошли 79 человек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5025370"/>
            <a:ext cx="1355958" cy="135595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13</a:t>
            </a:fld>
            <a:endParaRPr lang="ru-RU"/>
          </a:p>
        </p:txBody>
      </p:sp>
      <p:graphicFrame>
        <p:nvGraphicFramePr>
          <p:cNvPr id="28" name="Диаграмма 27"/>
          <p:cNvGraphicFramePr/>
          <p:nvPr/>
        </p:nvGraphicFramePr>
        <p:xfrm>
          <a:off x="4007768" y="1268760"/>
          <a:ext cx="396044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9" name="Диаграмма 28"/>
          <p:cNvGraphicFramePr/>
          <p:nvPr/>
        </p:nvGraphicFramePr>
        <p:xfrm>
          <a:off x="8544272" y="1268760"/>
          <a:ext cx="3024336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12784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167932" y="549275"/>
            <a:ext cx="5544692" cy="863501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Участие в массовых акциях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Содержимое 3"/>
          <p:cNvSpPr>
            <a:spLocks noGrp="1"/>
          </p:cNvSpPr>
          <p:nvPr>
            <p:ph sz="half" idx="1"/>
          </p:nvPr>
        </p:nvSpPr>
        <p:spPr>
          <a:xfrm>
            <a:off x="6384031" y="1988840"/>
            <a:ext cx="5328592" cy="4203847"/>
          </a:xfrm>
        </p:spPr>
        <p:txBody>
          <a:bodyPr>
            <a:normAutofit/>
          </a:bodyPr>
          <a:lstStyle/>
          <a:p>
            <a:pPr lvl="0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Всемирный день инвалидов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Всемирный день борьбы со </a:t>
            </a:r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СПИДом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Международный день борьбы  с наркоманией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4" r="22702"/>
          <a:stretch/>
        </p:blipFill>
        <p:spPr>
          <a:xfrm>
            <a:off x="-240703" y="-111012"/>
            <a:ext cx="5879372" cy="7272052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096000" y="549275"/>
            <a:ext cx="5400675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81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49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Мероприятия в поликлиниках, реализованные в 2018 году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943813" y="1099498"/>
            <a:ext cx="2052306" cy="5497268"/>
            <a:chOff x="3809673" y="1100084"/>
            <a:chExt cx="2052306" cy="5497268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3809751" y="1700808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809673" y="2440487"/>
              <a:ext cx="20523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Повышение комфорта пребывания</a:t>
              </a:r>
              <a:endPara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809751" y="2996952"/>
              <a:ext cx="2052228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Создание унифицированной системы навигации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Создание зон комфортного ожидания приема дежурного врача</a:t>
              </a:r>
            </a:p>
          </p:txBody>
        </p:sp>
        <p:sp>
          <p:nvSpPr>
            <p:cNvPr id="35" name="Овал 34"/>
            <p:cNvSpPr/>
            <p:nvPr/>
          </p:nvSpPr>
          <p:spPr>
            <a:xfrm>
              <a:off x="4013443" y="1100084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3702" y="1250618"/>
              <a:ext cx="944409" cy="944409"/>
            </a:xfrm>
            <a:prstGeom prst="rect">
              <a:avLst/>
            </a:prstGeom>
          </p:spPr>
        </p:pic>
      </p:grpSp>
      <p:grpSp>
        <p:nvGrpSpPr>
          <p:cNvPr id="2" name="Группа 1"/>
          <p:cNvGrpSpPr/>
          <p:nvPr/>
        </p:nvGrpSpPr>
        <p:grpSpPr>
          <a:xfrm>
            <a:off x="3756610" y="1099498"/>
            <a:ext cx="2052228" cy="5497268"/>
            <a:chOff x="1622470" y="1100084"/>
            <a:chExt cx="2052228" cy="5497268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622470" y="1700808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622470" y="2440487"/>
              <a:ext cx="204319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Открытая информационная среда</a:t>
              </a:r>
              <a:endPara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1847528" y="1100084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6307" y="1288955"/>
              <a:ext cx="783962" cy="783962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8131093" y="1099498"/>
            <a:ext cx="2052307" cy="5497268"/>
            <a:chOff x="5996953" y="1100084"/>
            <a:chExt cx="2052307" cy="5497268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5997032" y="1700808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996953" y="2440487"/>
              <a:ext cx="20523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Повышение доступности мед. помощи</a:t>
              </a:r>
              <a:endPara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6023992" y="2996952"/>
              <a:ext cx="1944216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Возможность записи к педиатрам остается на стабильно высоком уровне</a:t>
              </a:r>
              <a:endPara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endPara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Возможность записи к </a:t>
              </a: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специалистам 1-го </a:t>
              </a:r>
              <a:r>
                <a:rPr lang="ru-RU" sz="1200" dirty="0" err="1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ур</a:t>
              </a: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. остается на стабильно высоком уровне</a:t>
              </a:r>
              <a:endPara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9" name="Овал 38"/>
            <p:cNvSpPr/>
            <p:nvPr/>
          </p:nvSpPr>
          <p:spPr>
            <a:xfrm>
              <a:off x="6204706" y="1100084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8266" y="1247669"/>
              <a:ext cx="883524" cy="883524"/>
            </a:xfrm>
            <a:prstGeom prst="rect">
              <a:avLst/>
            </a:prstGeom>
          </p:spPr>
        </p:pic>
      </p:grpSp>
      <p:sp>
        <p:nvSpPr>
          <p:cNvPr id="29" name="Прямоугольник 28"/>
          <p:cNvSpPr/>
          <p:nvPr/>
        </p:nvSpPr>
        <p:spPr>
          <a:xfrm>
            <a:off x="3791744" y="2996952"/>
            <a:ext cx="20522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Оперативный мониторинг работы МО с помощью системы видеонаблюдения и отзывов пациентов в интернете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559496" y="1700222"/>
            <a:ext cx="2052228" cy="4896544"/>
          </a:xfrm>
          <a:prstGeom prst="roundRect">
            <a:avLst>
              <a:gd name="adj" fmla="val 34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559496" y="2439901"/>
            <a:ext cx="2064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Оптимизация работы поликлиники</a:t>
            </a:r>
            <a:endParaRPr lang="ru-RU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571790" y="2996366"/>
            <a:ext cx="205222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Открытие 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Call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-центра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Развитие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справочно-информационного отдела и входной группы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Внедрение стандарта организации рабочего пространства по принципу 5С на стойке информации и в кабинете дежурного врача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службу вызова на дом внедрена система «Мобильный АРМ», все врачи обеспечены планшетами с доступом в ЕМИАС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1662720" y="1099498"/>
            <a:ext cx="1264928" cy="1264928"/>
          </a:xfrm>
          <a:prstGeom prst="ellipse">
            <a:avLst/>
          </a:prstGeom>
          <a:solidFill>
            <a:srgbClr val="E4E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250" y="1299745"/>
            <a:ext cx="837130" cy="837130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0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695325" y="1124744"/>
            <a:ext cx="10801350" cy="2720115"/>
          </a:xfrm>
          <a:prstGeom prst="roundRect">
            <a:avLst>
              <a:gd name="adj" fmla="val 1954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799856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320136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9696325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495600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FC63B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Основные показатели работы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95600" y="130955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91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Гл. здание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799856" y="130450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91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1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320136" y="130450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91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2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696400" y="1297524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91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3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60278" y="2280858"/>
            <a:ext cx="1835322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Мощность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2495600" y="183917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480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7320136" y="1846164"/>
            <a:ext cx="1440160" cy="923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276</a:t>
            </a:r>
            <a:b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799856" y="1839179"/>
            <a:ext cx="1440160" cy="921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320</a:t>
            </a:r>
            <a:b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9696400" y="1846165"/>
            <a:ext cx="1440160" cy="914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380</a:t>
            </a:r>
            <a:b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495600" y="2830594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6 250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95325" y="3215413"/>
            <a:ext cx="1800275" cy="427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Прикрепленное население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799856" y="2830594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12 030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7320136" y="2830594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10 240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9696400" y="2844977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9 454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>
            <a:off x="671945" y="4364110"/>
            <a:ext cx="10538980" cy="332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Численность прикрепленного населения</a:t>
            </a:r>
            <a:endParaRPr lang="ru-RU" sz="1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>
            <a:off x="2794920" y="5445224"/>
            <a:ext cx="1800276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37 974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человека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5081923"/>
            <a:ext cx="1678348" cy="115022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556792"/>
            <a:ext cx="695612" cy="69561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029" y="2692492"/>
            <a:ext cx="806865" cy="55296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38" name="Диаграмма 37"/>
          <p:cNvGraphicFramePr/>
          <p:nvPr/>
        </p:nvGraphicFramePr>
        <p:xfrm>
          <a:off x="4439816" y="4797152"/>
          <a:ext cx="5112568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58234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graphicFrame>
        <p:nvGraphicFramePr>
          <p:cNvPr id="16" name="Диаграмма 15"/>
          <p:cNvGraphicFramePr/>
          <p:nvPr/>
        </p:nvGraphicFramePr>
        <p:xfrm>
          <a:off x="479376" y="1916832"/>
          <a:ext cx="1130525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Заголовок 1"/>
          <p:cNvSpPr txBox="1">
            <a:spLocks/>
          </p:cNvSpPr>
          <p:nvPr/>
        </p:nvSpPr>
        <p:spPr>
          <a:xfrm>
            <a:off x="695325" y="549275"/>
            <a:ext cx="10515600" cy="11515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Доступность медицинской помощи в 2018 году</a:t>
            </a:r>
            <a:r>
              <a:rPr lang="en-US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находилась на стабильно высоком уровне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0" y="2359913"/>
            <a:ext cx="92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Педиатры</a:t>
            </a:r>
            <a:endParaRPr lang="ru-RU" sz="1200" dirty="0">
              <a:solidFill>
                <a:srgbClr val="49BED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70656" y="3789040"/>
            <a:ext cx="1070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Специалисты</a:t>
            </a:r>
          </a:p>
          <a:p>
            <a:pPr algn="r"/>
            <a:r>
              <a:rPr lang="en-US" sz="12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 </a:t>
            </a:r>
            <a:r>
              <a:rPr lang="ru-RU" sz="12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уровня</a:t>
            </a:r>
            <a:endParaRPr lang="ru-RU" sz="1200" dirty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52" y="1844824"/>
            <a:ext cx="1070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Специалисты</a:t>
            </a:r>
          </a:p>
          <a:p>
            <a:pPr algn="r"/>
            <a:r>
              <a:rPr lang="en-US" sz="12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</a:t>
            </a:r>
            <a:r>
              <a:rPr lang="ru-RU" sz="12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2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</a:t>
            </a:r>
            <a:endParaRPr lang="ru-RU" sz="1200" dirty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804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0"/>
            <a:ext cx="12192000" cy="69758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1" t="-111" r="35301" b="111"/>
          <a:stretch/>
        </p:blipFill>
        <p:spPr>
          <a:xfrm>
            <a:off x="-96688" y="-90476"/>
            <a:ext cx="4622708" cy="7005997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4655838" y="1074728"/>
            <a:ext cx="6840112" cy="550642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4655839" y="549275"/>
            <a:ext cx="6840835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поликлиники в 2018 году 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655839" y="549275"/>
            <a:ext cx="6840836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Заголовок 1"/>
          <p:cNvSpPr txBox="1">
            <a:spLocks/>
          </p:cNvSpPr>
          <p:nvPr/>
        </p:nvSpPr>
        <p:spPr>
          <a:xfrm>
            <a:off x="4705714" y="1484784"/>
            <a:ext cx="1800276" cy="997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551 029</a:t>
            </a:r>
            <a:endParaRPr lang="en-US" sz="35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в 2018 году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6600056" y="1844824"/>
            <a:ext cx="742138" cy="0"/>
          </a:xfrm>
          <a:prstGeom prst="straightConnector1">
            <a:avLst/>
          </a:prstGeom>
          <a:ln w="28575" cap="rnd" cmpd="sng">
            <a:solidFill>
              <a:srgbClr val="9FC63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4799856" y="2636912"/>
            <a:ext cx="3168352" cy="3620809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147903" y="2636912"/>
            <a:ext cx="3168352" cy="3620809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4871864" y="2708920"/>
            <a:ext cx="2952328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Профилактические приемы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8255915" y="2708920"/>
            <a:ext cx="2952328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Приемы по заболеванию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120336" y="6376243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20" name="Диаграмма 19"/>
          <p:cNvGraphicFramePr/>
          <p:nvPr/>
        </p:nvGraphicFramePr>
        <p:xfrm>
          <a:off x="6600056" y="908720"/>
          <a:ext cx="5184576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Диаграмма 20"/>
          <p:cNvGraphicFramePr/>
          <p:nvPr/>
        </p:nvGraphicFramePr>
        <p:xfrm>
          <a:off x="4511824" y="2420888"/>
          <a:ext cx="3393098" cy="3995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Диаграмма 21"/>
          <p:cNvGraphicFramePr/>
          <p:nvPr/>
        </p:nvGraphicFramePr>
        <p:xfrm>
          <a:off x="8184232" y="2564904"/>
          <a:ext cx="360040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97109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117860"/>
            <a:ext cx="12192000" cy="6975860"/>
          </a:xfrm>
          <a:prstGeom prst="rect">
            <a:avLst/>
          </a:prstGeom>
        </p:spPr>
      </p:pic>
      <p:graphicFrame>
        <p:nvGraphicFramePr>
          <p:cNvPr id="16" name="Диаграмма 15"/>
          <p:cNvGraphicFramePr/>
          <p:nvPr/>
        </p:nvGraphicFramePr>
        <p:xfrm>
          <a:off x="263352" y="2492896"/>
          <a:ext cx="457200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4824611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Заголовок 1"/>
          <p:cNvSpPr>
            <a:spLocks noGrp="1"/>
          </p:cNvSpPr>
          <p:nvPr>
            <p:ph type="title"/>
          </p:nvPr>
        </p:nvSpPr>
        <p:spPr>
          <a:xfrm>
            <a:off x="695250" y="549275"/>
            <a:ext cx="4752678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Дети-сироты, опекаемые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405" y="1648030"/>
            <a:ext cx="700850" cy="7008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671" y="1686823"/>
            <a:ext cx="662057" cy="66205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r="8632"/>
          <a:stretch/>
        </p:blipFill>
        <p:spPr>
          <a:xfrm>
            <a:off x="6229273" y="-90476"/>
            <a:ext cx="5976815" cy="697586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35360" y="4005064"/>
            <a:ext cx="3846753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Включено в план проведения диспансеризации 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текущий год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учетом возрастной категории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35360" y="2564904"/>
            <a:ext cx="4494825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Прошли 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диспансеризацию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407368" y="2874358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302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чел., из них: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407368" y="43634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313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, из них: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81162" y="5513715"/>
            <a:ext cx="4494825" cy="115416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Итоги диспансеризации (100%): </a:t>
            </a:r>
          </a:p>
          <a:p>
            <a:pPr marL="71755" marR="71755">
              <a:spcAft>
                <a:spcPts val="0"/>
              </a:spcAft>
            </a:pP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группа здоровья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- 5,6%     (17 чел)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 группа здоровья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- 39,7%    (120 чел)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III группа здоровья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- 26,2%   (79 чел)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IV группа здоровья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- 1%   (3 чел)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 группа здоровья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-  27,5%    (83 чел)</a:t>
            </a:r>
            <a:endParaRPr lang="en-US" sz="11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44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35" name="Скругленный прямоугольник 34"/>
          <p:cNvSpPr/>
          <p:nvPr/>
        </p:nvSpPr>
        <p:spPr>
          <a:xfrm>
            <a:off x="695326" y="1772816"/>
            <a:ext cx="10729266" cy="3384376"/>
          </a:xfrm>
          <a:prstGeom prst="roundRect">
            <a:avLst>
              <a:gd name="adj" fmla="val 41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23392" y="2497315"/>
            <a:ext cx="10945216" cy="30335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767333" y="274790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36 179</a:t>
            </a: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793859" y="2492896"/>
            <a:ext cx="86225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Прохождение несовершеннолетними медицинских осмотров </a:t>
            </a: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4583832" y="274790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36 179</a:t>
            </a: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8328322" y="274790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100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767333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36 179</a:t>
            </a: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0" name="Заголовок 1"/>
          <p:cNvSpPr txBox="1">
            <a:spLocks/>
          </p:cNvSpPr>
          <p:nvPr/>
        </p:nvSpPr>
        <p:spPr>
          <a:xfrm>
            <a:off x="4583832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36 179</a:t>
            </a: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8328397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100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623392" y="3933056"/>
            <a:ext cx="10945216" cy="30335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551309" y="3936922"/>
            <a:ext cx="110892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Итоги профилактических осмотров по группам здоровья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1793934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План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565698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Факт выполнения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336138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Доля выполнения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7" name="Заголовок 1"/>
          <p:cNvSpPr>
            <a:spLocks noGrp="1"/>
          </p:cNvSpPr>
          <p:nvPr>
            <p:ph type="title"/>
          </p:nvPr>
        </p:nvSpPr>
        <p:spPr>
          <a:xfrm>
            <a:off x="695250" y="549275"/>
            <a:ext cx="1080135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Профилактические осмотры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8472042" y="1268760"/>
            <a:ext cx="864096" cy="864096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878669" y="1268026"/>
            <a:ext cx="1005113" cy="1005113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34" y="1452275"/>
            <a:ext cx="623076" cy="623076"/>
          </a:xfrm>
          <a:prstGeom prst="rect">
            <a:avLst/>
          </a:prstGeom>
        </p:spPr>
      </p:pic>
      <p:sp>
        <p:nvSpPr>
          <p:cNvPr id="33" name="Овал 32"/>
          <p:cNvSpPr/>
          <p:nvPr/>
        </p:nvSpPr>
        <p:spPr>
          <a:xfrm>
            <a:off x="4655840" y="1268026"/>
            <a:ext cx="1005113" cy="1005113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315" y="1509144"/>
            <a:ext cx="587901" cy="58790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76" y="1450890"/>
            <a:ext cx="512954" cy="51295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81162" y="5301208"/>
            <a:ext cx="7790880" cy="115416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Итоги профилактических осмотров несовершеннолетних: 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группа здоровья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- 25,5%</a:t>
            </a:r>
            <a:r>
              <a:rPr lang="en-US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(9 214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</a:t>
            </a:r>
            <a:r>
              <a:rPr lang="en-US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  <a:endParaRPr lang="ru-RU" sz="11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 группа здоровья    - 61,5%</a:t>
            </a:r>
            <a:r>
              <a:rPr lang="en-US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(22 244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</a:t>
            </a:r>
            <a:r>
              <a:rPr lang="en-US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  <a:endParaRPr lang="ru-RU" sz="11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III 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группа здоровья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- 11,3%</a:t>
            </a:r>
            <a:r>
              <a:rPr lang="en-US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(4 091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</a:t>
            </a:r>
            <a:r>
              <a:rPr lang="en-US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IV группа здоровья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- 0,06%</a:t>
            </a:r>
            <a:r>
              <a:rPr lang="en-US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(20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</a:t>
            </a:r>
            <a:r>
              <a:rPr lang="en-US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 группа здоровья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- 1,7%</a:t>
            </a:r>
            <a:r>
              <a:rPr lang="en-US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(610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</a:t>
            </a:r>
            <a:r>
              <a:rPr lang="en-US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4842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95326" y="1772816"/>
            <a:ext cx="5234600" cy="464593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6960096" y="1795811"/>
            <a:ext cx="4297485" cy="4297485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929926" y="4005064"/>
            <a:ext cx="814146" cy="0"/>
          </a:xfrm>
          <a:prstGeom prst="straightConnector1">
            <a:avLst/>
          </a:prstGeom>
          <a:ln w="28575" cap="rnd" cmpd="sng">
            <a:solidFill>
              <a:srgbClr val="9FC63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5895287" y="1772816"/>
            <a:ext cx="5576" cy="4392488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17664" y="1833624"/>
            <a:ext cx="51846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гепатита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</a:t>
            </a:r>
            <a:r>
              <a:rPr lang="en-US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98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,8% 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гепатита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		96,3%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гепатита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	95%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кори		99,3%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кори		101,4%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краснухи		99,8%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краснухи		100,4%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дифтерии		98,1%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дифтерии		101,1%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паротита		99,1%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столбняка		98,1%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коклюша		98,3%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1007517"/>
          </a:xfrm>
        </p:spPr>
        <p:txBody>
          <a:bodyPr anchor="t"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Прививочная работа: гепатит, корь, краснуха, 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дифтерия, паротит, столбняк, коклюш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608168" y="5015498"/>
            <a:ext cx="30243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98,8 </a:t>
            </a:r>
            <a:r>
              <a:rPr lang="ru-RU" sz="5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50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306054" y="4305097"/>
            <a:ext cx="3672407" cy="789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планы по вакцинации </a:t>
            </a:r>
            <a:b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2018 год выполнены на</a:t>
            </a:r>
            <a:endParaRPr lang="ru-RU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718" y="2348880"/>
            <a:ext cx="1988722" cy="198872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82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41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Показатели</a:t>
            </a:r>
            <a:r>
              <a:rPr lang="en-US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заболеваемости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695325" y="1124744"/>
            <a:ext cx="10801350" cy="5184576"/>
          </a:xfrm>
          <a:prstGeom prst="roundRect">
            <a:avLst>
              <a:gd name="adj" fmla="val 1954"/>
            </a:avLst>
          </a:prstGeom>
          <a:solidFill>
            <a:srgbClr val="E4E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495599" y="1739597"/>
            <a:ext cx="1599621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2958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0960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8962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96964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2495600" y="2251917"/>
            <a:ext cx="1584176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системы кровообращения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1" name="Заголовок 1"/>
          <p:cNvSpPr txBox="1">
            <a:spLocks/>
          </p:cNvSpPr>
          <p:nvPr/>
        </p:nvSpPr>
        <p:spPr>
          <a:xfrm>
            <a:off x="4295800" y="2246867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органов дыхания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6096000" y="2246867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органов пищеварения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7896200" y="2239882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костно-мышечной системы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9696400" y="2239882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мочеполовой системы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2" name="Овал 91"/>
          <p:cNvSpPr/>
          <p:nvPr/>
        </p:nvSpPr>
        <p:spPr>
          <a:xfrm>
            <a:off x="26181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580" y="1443738"/>
            <a:ext cx="582686" cy="582686"/>
          </a:xfrm>
          <a:prstGeom prst="rect">
            <a:avLst/>
          </a:prstGeom>
        </p:spPr>
      </p:pic>
      <p:sp>
        <p:nvSpPr>
          <p:cNvPr id="94" name="Овал 93"/>
          <p:cNvSpPr/>
          <p:nvPr/>
        </p:nvSpPr>
        <p:spPr>
          <a:xfrm>
            <a:off x="44183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62185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80187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98189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1460046"/>
            <a:ext cx="491474" cy="491474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666" y="1443317"/>
            <a:ext cx="562430" cy="562430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1485694"/>
            <a:ext cx="537834" cy="537834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1466646"/>
            <a:ext cx="568491" cy="568491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5" y="4221040"/>
            <a:ext cx="1339279" cy="133927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8</a:t>
            </a:fld>
            <a:endParaRPr lang="ru-RU"/>
          </a:p>
        </p:txBody>
      </p:sp>
      <p:graphicFrame>
        <p:nvGraphicFramePr>
          <p:cNvPr id="29" name="Диаграмма 28"/>
          <p:cNvGraphicFramePr/>
          <p:nvPr/>
        </p:nvGraphicFramePr>
        <p:xfrm>
          <a:off x="1271464" y="3356992"/>
          <a:ext cx="11089232" cy="2745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416644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695325" y="549276"/>
            <a:ext cx="10729267" cy="825028"/>
          </a:xfrm>
        </p:spPr>
        <p:txBody>
          <a:bodyPr anchor="t"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комфорта пребывания в поликлинике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695400" y="1317752"/>
            <a:ext cx="108811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целью исключения неудобств для пациентов: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015976" y="1796827"/>
            <a:ext cx="44550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Нахождения больных в одной зоне со здоровыми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6" name="Шеврон 35"/>
          <p:cNvSpPr/>
          <p:nvPr/>
        </p:nvSpPr>
        <p:spPr>
          <a:xfrm>
            <a:off x="775272" y="1826491"/>
            <a:ext cx="216024" cy="252027"/>
          </a:xfrm>
          <a:prstGeom prst="chevron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013935" y="2214347"/>
            <a:ext cx="37914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Нехватки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посадочных мест для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ожидания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8" name="Шеврон 37"/>
          <p:cNvSpPr/>
          <p:nvPr/>
        </p:nvSpPr>
        <p:spPr>
          <a:xfrm>
            <a:off x="775272" y="2242221"/>
            <a:ext cx="216024" cy="252027"/>
          </a:xfrm>
          <a:prstGeom prst="chevron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015976" y="265477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Отсутствия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информации о движении очереди на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прием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0" name="Шеврон 39"/>
          <p:cNvSpPr/>
          <p:nvPr/>
        </p:nvSpPr>
        <p:spPr>
          <a:xfrm>
            <a:off x="775272" y="2676503"/>
            <a:ext cx="216024" cy="252027"/>
          </a:xfrm>
          <a:prstGeom prst="chevron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005515" y="3088284"/>
            <a:ext cx="10571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Отсутствия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контроля за состоянием здоровья пациентов, находящихся в очереди, со стороны медицинского персонала</a:t>
            </a:r>
          </a:p>
        </p:txBody>
      </p:sp>
      <p:sp>
        <p:nvSpPr>
          <p:cNvPr id="42" name="Шеврон 41"/>
          <p:cNvSpPr/>
          <p:nvPr/>
        </p:nvSpPr>
        <p:spPr>
          <a:xfrm>
            <a:off x="775272" y="3106075"/>
            <a:ext cx="216024" cy="252027"/>
          </a:xfrm>
          <a:prstGeom prst="chevron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559499" y="5856727"/>
            <a:ext cx="3816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Создание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достаточного количества посадочных мест для ожидания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приема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5805264"/>
            <a:ext cx="741345" cy="741345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1559499" y="4975469"/>
            <a:ext cx="3816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Разделение потоков здоровых </a:t>
            </a:r>
            <a:endParaRPr lang="en-US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болеющих пациентов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4931545"/>
            <a:ext cx="669335" cy="669335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6690074" y="5856727"/>
            <a:ext cx="5040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Визуальный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контроль пациентов, </a:t>
            </a:r>
            <a:endParaRPr lang="en-US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находящихся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очереди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07968" y="5661248"/>
            <a:ext cx="720080" cy="720080"/>
          </a:xfrm>
          <a:prstGeom prst="rect">
            <a:avLst/>
          </a:prstGeom>
        </p:spPr>
      </p:pic>
      <p:sp>
        <p:nvSpPr>
          <p:cNvPr id="64" name="Прямоугольник 63"/>
          <p:cNvSpPr/>
          <p:nvPr/>
        </p:nvSpPr>
        <p:spPr>
          <a:xfrm>
            <a:off x="6690075" y="4975469"/>
            <a:ext cx="5040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Информирование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пациентов о движении «живой» очереди через информационное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табло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903" y="4931545"/>
            <a:ext cx="702145" cy="700774"/>
          </a:xfrm>
          <a:prstGeom prst="rect">
            <a:avLst/>
          </a:prstGeom>
        </p:spPr>
      </p:pic>
      <p:sp>
        <p:nvSpPr>
          <p:cNvPr id="66" name="Прямоугольник 65"/>
          <p:cNvSpPr/>
          <p:nvPr/>
        </p:nvSpPr>
        <p:spPr>
          <a:xfrm>
            <a:off x="688534" y="4461771"/>
            <a:ext cx="108811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Положительный эффект от организации зон комфортного ожидания: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06604" y="3919536"/>
            <a:ext cx="10571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Организованы зоны комфортного ожидания приема дежурного врача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08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92D050"/>
      </a:accent5>
      <a:accent6>
        <a:srgbClr val="70AD47"/>
      </a:accent6>
      <a:hlink>
        <a:srgbClr val="92D050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1212</TotalTime>
  <Words>703</Words>
  <Application>Microsoft Macintosh PowerPoint</Application>
  <PresentationFormat>Широкоэкранный</PresentationFormat>
  <Paragraphs>217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Calibri</vt:lpstr>
      <vt:lpstr>Calibri Light</vt:lpstr>
      <vt:lpstr>Roboto</vt:lpstr>
      <vt:lpstr>Arial</vt:lpstr>
      <vt:lpstr>Тема Office</vt:lpstr>
      <vt:lpstr>Годовой отчет</vt:lpstr>
      <vt:lpstr>Основные показатели работы</vt:lpstr>
      <vt:lpstr>Презентация PowerPoint</vt:lpstr>
      <vt:lpstr>Посещения поликлиники в 2018 году </vt:lpstr>
      <vt:lpstr>Дети-сироты, опекаемые</vt:lpstr>
      <vt:lpstr>Профилактические осмотры</vt:lpstr>
      <vt:lpstr>Прививочная работа: гепатит, корь, краснуха, дифтерия, паротит, столбняк, коклюш</vt:lpstr>
      <vt:lpstr>Показатели заболеваемости</vt:lpstr>
      <vt:lpstr>Повышение комфорта пребывания в поликлинике</vt:lpstr>
      <vt:lpstr>Работа по рассмотрению жалоб и обращений граждан</vt:lpstr>
      <vt:lpstr>Оборудование поликлиники</vt:lpstr>
      <vt:lpstr>Медицинские организации оказывают помощь по различным профилям</vt:lpstr>
      <vt:lpstr>Кадры 2018 года</vt:lpstr>
      <vt:lpstr>Участие в массовых акциях</vt:lpstr>
      <vt:lpstr>Мероприятия в поликлиниках, реализованные в 2018 году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отчет</dc:title>
  <dc:creator>Тихонов Евгений Юрьевич</dc:creator>
  <cp:lastModifiedBy>Алексей Сергеевич Гусев</cp:lastModifiedBy>
  <cp:revision>192</cp:revision>
  <dcterms:created xsi:type="dcterms:W3CDTF">2019-02-11T07:19:05Z</dcterms:created>
  <dcterms:modified xsi:type="dcterms:W3CDTF">2019-03-24T09:19:30Z</dcterms:modified>
</cp:coreProperties>
</file>