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314" r:id="rId2"/>
    <p:sldId id="315" r:id="rId3"/>
    <p:sldId id="320" r:id="rId4"/>
    <p:sldId id="321" r:id="rId5"/>
    <p:sldId id="322" r:id="rId6"/>
    <p:sldId id="323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0C"/>
    <a:srgbClr val="00FFFF"/>
    <a:srgbClr val="72EA36"/>
    <a:srgbClr val="90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A0EFE-631E-41A6-9081-EB441806D443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00E4-558A-489A-AEC8-E81E9650D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0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F85-4F1C-4D9C-903F-C13AA38892C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E00E4-558A-489A-AEC8-E81E9650DDD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7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7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2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7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4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3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738-7E36-4AFB-AF0B-3C51C30A5DF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287D-CD80-4B71-8482-38E527739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6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480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aramond" panose="02020404030301010803" pitchFamily="18" charset="0"/>
              </a:rPr>
              <a:t>ДЕПАРТАМЕНТ ЗДРАВООХРАНЕНИЯ</a:t>
            </a:r>
            <a:br>
              <a:rPr lang="ru-RU" sz="3100" b="1" dirty="0" smtClean="0">
                <a:latin typeface="Garamond" panose="02020404030301010803" pitchFamily="18" charset="0"/>
              </a:rPr>
            </a:br>
            <a:r>
              <a:rPr lang="ru-RU" sz="3100" b="1" dirty="0" smtClean="0">
                <a:latin typeface="Garamond" panose="02020404030301010803" pitchFamily="18" charset="0"/>
              </a:rPr>
              <a:t>ГОРОДА  МОСКВЫ </a:t>
            </a:r>
            <a:br>
              <a:rPr lang="ru-RU" sz="3100" b="1" dirty="0" smtClean="0">
                <a:latin typeface="Garamond" panose="02020404030301010803" pitchFamily="18" charset="0"/>
              </a:rPr>
            </a:br>
            <a:r>
              <a:rPr lang="ru-RU" sz="3100" b="1" dirty="0" smtClean="0">
                <a:latin typeface="Garamond" panose="02020404030301010803" pitchFamily="18" charset="0"/>
              </a:rPr>
              <a:t>ГОРОДСКАЯ КЛИНИЧЕСКАЯ БОЛЬНИЦА № 4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4900" b="1" dirty="0" smtClean="0">
                <a:latin typeface="Garamond" pitchFamily="18" charset="0"/>
              </a:rPr>
              <a:t/>
            </a:r>
            <a:br>
              <a:rPr lang="ru-RU" sz="4900" b="1" dirty="0" smtClean="0">
                <a:latin typeface="Garamond" pitchFamily="18" charset="0"/>
              </a:rPr>
            </a:br>
            <a:r>
              <a:rPr lang="ru-RU" sz="4900" b="1" dirty="0" smtClean="0">
                <a:solidFill>
                  <a:srgbClr val="FFC000"/>
                </a:solidFill>
                <a:latin typeface="Garamond" pitchFamily="18" charset="0"/>
              </a:rPr>
              <a:t>Поликлиническое отделение ГБУЗ «ГКБ № 4 ДМЗ»</a:t>
            </a:r>
            <a:r>
              <a:rPr lang="ru-RU" sz="3200" b="1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sz="2800" b="1" dirty="0" smtClean="0">
                <a:latin typeface="Garamond" pitchFamily="18" charset="0"/>
              </a:rPr>
              <a:t/>
            </a:r>
            <a:br>
              <a:rPr lang="ru-RU" sz="2800" b="1" dirty="0" smtClean="0">
                <a:latin typeface="Garamond" pitchFamily="18" charset="0"/>
              </a:rPr>
            </a:br>
            <a:r>
              <a:rPr lang="ru-RU" sz="2800" b="1" dirty="0" smtClean="0">
                <a:latin typeface="Garamond" pitchFamily="18" charset="0"/>
              </a:rPr>
              <a:t/>
            </a:r>
            <a:br>
              <a:rPr lang="ru-RU" sz="2800" b="1" dirty="0" smtClean="0">
                <a:latin typeface="Garamond" pitchFamily="18" charset="0"/>
              </a:rPr>
            </a:br>
            <a:r>
              <a:rPr lang="ru-RU" sz="2700" dirty="0" smtClean="0"/>
              <a:t>Заместитель главного врача по первичной</a:t>
            </a:r>
            <a:br>
              <a:rPr lang="ru-RU" sz="2700" dirty="0" smtClean="0"/>
            </a:br>
            <a:r>
              <a:rPr lang="ru-RU" sz="2700" dirty="0" smtClean="0"/>
              <a:t>медико-санитарной помощи  В.А. Новиков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609600"/>
          </a:xfrm>
        </p:spPr>
        <p:txBody>
          <a:bodyPr>
            <a:normAutofit/>
          </a:bodyPr>
          <a:lstStyle/>
          <a:p>
            <a:r>
              <a:rPr lang="ru-RU" sz="2000" b="1" smtClean="0">
                <a:solidFill>
                  <a:schemeClr val="tx1"/>
                </a:solidFill>
                <a:latin typeface="Garamond" pitchFamily="18" charset="0"/>
              </a:rPr>
              <a:t>17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марта 2020 года</a:t>
            </a:r>
            <a:endParaRPr lang="ru-RU" sz="20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3" y="116632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 в поликлинике продолжил работу колл – центр ( кабинет) для оперативного принятия звонков от населения, электронной регистрации их и организации выезда врачей на дом.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User\Desktop\IMG_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2771800" cy="2413465"/>
          </a:xfrm>
          <a:prstGeom prst="rect">
            <a:avLst/>
          </a:prstGeom>
          <a:noFill/>
        </p:spPr>
      </p:pic>
      <p:pic>
        <p:nvPicPr>
          <p:cNvPr id="47107" name="Picture 3" descr="C:\Users\User\Desktop\IMG_0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198859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4522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2019 год принято и обслужено 4600 вызовов  жителей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Даниловского районов ЮАО  на дому.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60432" cy="5589240"/>
          </a:xfrm>
          <a:noFill/>
        </p:spPr>
        <p:txBody>
          <a:bodyPr/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Фотографии поликлиники после проведенного  ремонта. 4 этаж.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C:\Users\User\Desktop\IMG_5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71238" y="-8047038"/>
            <a:ext cx="2376000" cy="1782000"/>
          </a:xfrm>
          <a:prstGeom prst="rect">
            <a:avLst/>
          </a:prstGeom>
          <a:noFill/>
        </p:spPr>
      </p:pic>
      <p:pic>
        <p:nvPicPr>
          <p:cNvPr id="51204" name="Picture 4" descr="C:\Users\User\Desktop\IMG_5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48975" y="-8745538"/>
            <a:ext cx="3009600" cy="2257200"/>
          </a:xfrm>
          <a:prstGeom prst="rect">
            <a:avLst/>
          </a:prstGeom>
          <a:noFill/>
        </p:spPr>
      </p:pic>
      <p:pic>
        <p:nvPicPr>
          <p:cNvPr id="53251" name="Picture 3" descr="C:\Users\User\Desktop\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168352" cy="2843392"/>
          </a:xfrm>
          <a:prstGeom prst="rect">
            <a:avLst/>
          </a:prstGeom>
          <a:noFill/>
        </p:spPr>
      </p:pic>
      <p:pic>
        <p:nvPicPr>
          <p:cNvPr id="53252" name="Picture 4" descr="C:\Users\User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09120"/>
            <a:ext cx="2808312" cy="2160240"/>
          </a:xfrm>
          <a:prstGeom prst="rect">
            <a:avLst/>
          </a:prstGeom>
          <a:noFill/>
        </p:spPr>
      </p:pic>
      <p:pic>
        <p:nvPicPr>
          <p:cNvPr id="10" name="Рисунок 9" descr="IMG-20180209-WA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1700808"/>
            <a:ext cx="2016224" cy="2688298"/>
          </a:xfrm>
          <a:prstGeom prst="rect">
            <a:avLst/>
          </a:prstGeom>
        </p:spPr>
      </p:pic>
      <p:pic>
        <p:nvPicPr>
          <p:cNvPr id="11" name="Рисунок 10" descr="IMG-20180209-WA0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653136"/>
            <a:ext cx="1674186" cy="194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60432" cy="6237312"/>
          </a:xfrm>
          <a:noFill/>
        </p:spPr>
        <p:txBody>
          <a:bodyPr/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2656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Фотографии поликлиники после проведенного  ремонта. 3 этаж.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C:\Users\User\Desktop\IMG_5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71238" y="-8047038"/>
            <a:ext cx="2376000" cy="1782000"/>
          </a:xfrm>
          <a:prstGeom prst="rect">
            <a:avLst/>
          </a:prstGeom>
          <a:noFill/>
        </p:spPr>
      </p:pic>
      <p:pic>
        <p:nvPicPr>
          <p:cNvPr id="51204" name="Picture 4" descr="C:\Users\User\Desktop\IMG_5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48975" y="-8745538"/>
            <a:ext cx="3009600" cy="2257200"/>
          </a:xfrm>
          <a:prstGeom prst="rect">
            <a:avLst/>
          </a:prstGeom>
          <a:noFill/>
        </p:spPr>
      </p:pic>
      <p:pic>
        <p:nvPicPr>
          <p:cNvPr id="2050" name="Picture 2" descr="C:\Users\User\Desktop\12-02-2018_10-16-01\IMG-20180212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2128484" cy="2952328"/>
          </a:xfrm>
          <a:prstGeom prst="rect">
            <a:avLst/>
          </a:prstGeom>
          <a:noFill/>
        </p:spPr>
      </p:pic>
      <p:pic>
        <p:nvPicPr>
          <p:cNvPr id="2051" name="Picture 3" descr="C:\Users\User\Desktop\12-02-2018_10-16-01\IMG-20180212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348880"/>
            <a:ext cx="2278521" cy="2952328"/>
          </a:xfrm>
          <a:prstGeom prst="rect">
            <a:avLst/>
          </a:prstGeom>
          <a:noFill/>
        </p:spPr>
      </p:pic>
      <p:pic>
        <p:nvPicPr>
          <p:cNvPr id="2052" name="Picture 4" descr="C:\Users\User\Desktop\12-02-2018_10-16-01\IMG-20180212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348880"/>
            <a:ext cx="2016224" cy="2952328"/>
          </a:xfrm>
          <a:prstGeom prst="rect">
            <a:avLst/>
          </a:prstGeom>
          <a:noFill/>
        </p:spPr>
      </p:pic>
      <p:pic>
        <p:nvPicPr>
          <p:cNvPr id="2053" name="Picture 5" descr="C:\Users\User\Desktop\12-02-2018_10-16-01\IMG-20180212-WA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348880"/>
            <a:ext cx="2088232" cy="293513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5445224"/>
            <a:ext cx="203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Дневной стационар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53732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Медицинский пост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5301208"/>
            <a:ext cx="1753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Кабинет хирурга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373216"/>
            <a:ext cx="1553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Процедурный </a:t>
            </a:r>
          </a:p>
          <a:p>
            <a:r>
              <a:rPr lang="ru-RU" sz="1600" dirty="0" smtClean="0"/>
              <a:t>кабинет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460432" cy="6641976"/>
          </a:xfrm>
          <a:noFill/>
        </p:spPr>
        <p:txBody>
          <a:bodyPr>
            <a:norm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03" name="Picture 3" descr="C:\Users\User\Desktop\IMG_5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71238" y="-8047038"/>
            <a:ext cx="2376000" cy="1782000"/>
          </a:xfrm>
          <a:prstGeom prst="rect">
            <a:avLst/>
          </a:prstGeom>
          <a:noFill/>
        </p:spPr>
      </p:pic>
      <p:pic>
        <p:nvPicPr>
          <p:cNvPr id="51204" name="Picture 4" descr="C:\Users\User\Desktop\IMG_5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48975" y="-8745538"/>
            <a:ext cx="3009600" cy="2257200"/>
          </a:xfrm>
          <a:prstGeom prst="rect">
            <a:avLst/>
          </a:prstGeom>
          <a:noFill/>
        </p:spPr>
      </p:pic>
      <p:pic>
        <p:nvPicPr>
          <p:cNvPr id="1026" name="Picture 2" descr="C:\Users\User\Desktop\IMG_20180212_090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8279245" cy="4657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9346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январе 2018 года были полностью завершены кровельные работы в поликлинике с установкой автоматического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термоподогрева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кровли и монтажом новых водостоков.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lvl="0" indent="269875" fontAlgn="base"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User\Desktop\Муници-е отчеты\Фото П\Р-каб\IMG_20190305_145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934404" cy="2950803"/>
          </a:xfrm>
          <a:prstGeom prst="rect">
            <a:avLst/>
          </a:prstGeom>
          <a:noFill/>
        </p:spPr>
      </p:pic>
      <p:pic>
        <p:nvPicPr>
          <p:cNvPr id="2051" name="Picture 3" descr="C:\Users\User\Desktop\Муници-е отчеты\Фото П\Р-каб\IMG_20190305_145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19010"/>
            <a:ext cx="4668011" cy="33389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Рентген кабинет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792088"/>
          </a:xfrm>
        </p:spPr>
        <p:txBody>
          <a:bodyPr>
            <a:noAutofit/>
          </a:bodyPr>
          <a:lstStyle/>
          <a:p>
            <a:pPr lvl="0" indent="269875" fontAlgn="base"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  гинеколога </a:t>
            </a:r>
            <a:endParaRPr lang="ru-RU" sz="2400" dirty="0"/>
          </a:p>
        </p:txBody>
      </p:sp>
      <p:pic>
        <p:nvPicPr>
          <p:cNvPr id="3075" name="Picture 3" descr="C:\Users\User\Desktop\Муници-е отчеты\Фото П\IMG-20190301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81437"/>
            <a:ext cx="6768752" cy="507656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8460432" cy="8367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IMG_20181025_14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456" y="3185592"/>
            <a:ext cx="4896544" cy="3672408"/>
          </a:xfrm>
          <a:prstGeom prst="rect">
            <a:avLst/>
          </a:prstGeom>
        </p:spPr>
      </p:pic>
      <p:pic>
        <p:nvPicPr>
          <p:cNvPr id="4" name="Рисунок 3" descr="IMG_20181025_14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80728"/>
            <a:ext cx="4800534" cy="36004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60032" y="1124744"/>
            <a:ext cx="4283968" cy="75632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КОМНАТА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8460432" cy="8367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5" name="Picture 3" descr="C:\Users\User\Desktop\Рабочая\УЗИ-Каб.-фото\IMG_20200220_112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4896544" cy="3672408"/>
          </a:xfrm>
          <a:prstGeom prst="rect">
            <a:avLst/>
          </a:prstGeom>
          <a:noFill/>
        </p:spPr>
      </p:pic>
      <p:pic>
        <p:nvPicPr>
          <p:cNvPr id="28674" name="Picture 2" descr="C:\Users\User\Desktop\Рабочая\УЗИ-Каб.-фото\IMG_20200220_11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936" y="3068960"/>
            <a:ext cx="4824536" cy="36184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 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УЗИ-диагностики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8460432" cy="8367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lvl="0" indent="2698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повышение квалификации кадров поликлиники в 2019 году.</a:t>
            </a: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76954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2019 г. все врачи поликлиники прошли дополнительную учебу и получили удостоверение по работе с «Электронной картой амбулаторного пациента».  Новикова И.В., Бородина Н.Н., Деменкова Е.Н. – врачи-терапевты ВОП прошли дополнительную профессиональную подготовку по «Общей врачебной практике (семейная медицина)».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Врач-терапевт Решетникова М.П. и  медицинская сестра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Цедилкина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Т.А.  прошли курс усовершенствования «Ведение пациентов старших возрастных групп с множественными хроническими заболеваниями». (Куратор Мордасова О.П.)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Мордасова О.П. прошла курс повышения квалификации по дополнительной профессиональной программе «Повышение эффективности лечения через установление бесконфликтных и доверительных отношений с пациентом», «Современные подходы в организации медико-социальной экспертизы».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Медицинские сестры прошли повышение квалификации по темам: «Оказание доврачебной медицинской помощи при неотложных состояниях, вопросы медицины катастроф» и «Современные аспекты профилактики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постинъекционных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осложнений».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Невролог Березовская Н.В. прошла курс усовершенствования по неврологии.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Врач-терапевт Маслова Л.М.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Сндоян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С.М. прошли курс усовершенствования по «Гериатрии».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8460432" cy="8367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lvl="0" indent="2698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повышение квалификации кадров поликлиники в 2019 году.</a:t>
            </a: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988840"/>
          <a:ext cx="7992890" cy="3816423"/>
        </p:xfrm>
        <a:graphic>
          <a:graphicData uri="http://schemas.openxmlformats.org/drawingml/2006/table">
            <a:tbl>
              <a:tblPr/>
              <a:tblGrid>
                <a:gridCol w="1641666"/>
                <a:gridCol w="1587388"/>
                <a:gridCol w="1587388"/>
                <a:gridCol w="1588224"/>
                <a:gridCol w="1588224"/>
              </a:tblGrid>
              <a:tr h="3180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 2019 г.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 2018 г.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2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штатных должностей в целом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занятых должностей в целом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штатных должностей в целом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занятых должностей в целом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Врачи 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медицинский персонал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должностей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2034" y="1556792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Табл.№3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052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Укомплектованность кадрами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15673"/>
            <a:ext cx="9144000" cy="210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 работе поликлиники ГБУЗ «ГКБ №4 ДЗМ», обслуживающей население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Даниловского района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ЮАО в 2019 году.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Усовершенствование диагностической  и лечебной помощи в поликлинике  в 2019 году.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интересах усовершенствования диагностической базы поликлиники в 2019 году руководством больницы принято решение о дополнительном увеличении таких диагностических исследований, как  суточное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холтеровское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ЭКГ, СМАД, ЭХО-КГ, исследования ФВД. Отделение  лучевой диагностики увеличило  общее количество  рентгенологических исследований, КТ, МРТ- диагностику с контрастом и без, а также все виды ультразвуковой диагностики, дуплексного сканирования сосудов.  Кроме того, выше уже было сказано об открытии  в 2019 г. кабинета УЗИ- диагностики. Это позволило осуществлять более раннюю диагностику таких заболеваний, как гипертоническая болезнь, ишемическая болезнь сердца, атеросклероз сосудов головного мозга, атеросклероз сосудов нижних конечностей, выявлять на ранних стадиях все виды гипертензий и острых нарушений мозгового кровообращения - в конечном итоге, предупреждая  развитие инфаркта миокарда и инфаркта головного мозга.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Усовершенствование диагностической  и лечебной помощи в поликлинике  в 2019 году.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47926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году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поликлинике  ГБУЗ «ГКБ №4 ДЗМ» подлежало провести диспансеризацию  8487 человеку из прикрепленного населения, из них 5658 населению Даниловского района ЮАО. Данные по диспансеризации представлены в таблице № 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475656" y="2564904"/>
            <a:ext cx="6222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ДИСПАНСЕРИЗАЦИЯ НАСЕЛЕНИЯ в 2019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3140968"/>
          <a:ext cx="8496944" cy="2101391"/>
        </p:xfrm>
        <a:graphic>
          <a:graphicData uri="http://schemas.openxmlformats.org/drawingml/2006/table">
            <a:tbl>
              <a:tblPr/>
              <a:tblGrid>
                <a:gridCol w="815591"/>
                <a:gridCol w="3253859"/>
                <a:gridCol w="2035151"/>
                <a:gridCol w="841955"/>
                <a:gridCol w="841955"/>
                <a:gridCol w="708433"/>
              </a:tblGrid>
              <a:tr h="310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en-US" sz="16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Контрольный показатель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endParaRPr lang="ru-RU" sz="16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Группы здоровья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5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endParaRPr lang="ru-RU" sz="16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Годовой план по диспансеризации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Законченные случаи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884368" y="2852936"/>
            <a:ext cx="903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.№4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5442325"/>
            <a:ext cx="9144000" cy="1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диспансеризации составлен план лечебно - оздоровительных мероприятий с конкретным заданием по  нозологии и объему выполнения лечебно-оздоровительных рекомендаций каждому жителю района.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Санитарно-гигиеническое обучение населения в поликлинике в 2019 г.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490301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приказом главного врача  № 51от 10 января 2019 года     « Об организации  Школ здоровья в ГБУЗ «ГКБ № 4 ДЗМ» в 2019 году».  В поликлинике организована работа 5 школ здоровья: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 «Школа для больных сердечной недостаточностью»;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 «Школа для больных артериальной гипертензией и ОНМК»;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 «Школа для пациентов с заболеваниями суставов и позвоночника»;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 «Школа для больных бронхиальной астмой»;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 «Школа для больных сахарным диабетом».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работы школ здоровья представлены в таблице №5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Санитарно-гигиеническое обучение населения в поликлинике в 2019 г.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051720" y="1268760"/>
            <a:ext cx="5057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работы школ здоровья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170080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Табл. №5.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060848"/>
          <a:ext cx="9144000" cy="4372270"/>
        </p:xfrm>
        <a:graphic>
          <a:graphicData uri="http://schemas.openxmlformats.org/drawingml/2006/table">
            <a:tbl>
              <a:tblPr/>
              <a:tblGrid>
                <a:gridCol w="6732240"/>
                <a:gridCol w="792088"/>
                <a:gridCol w="1619672"/>
              </a:tblGrid>
              <a:tr h="179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2019г.</a:t>
                      </a:r>
                      <a:endParaRPr lang="ru-RU" sz="18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2018г.</a:t>
                      </a:r>
                      <a:endParaRPr lang="ru-RU" sz="18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лиц, обученных основам здорового образа жизни, -всего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4233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медицинских работников, обученных методике профилактики заболеваний и укрепления </a:t>
                      </a: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здоровья,-всего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пациентов, обученных в «школах»-всего: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школе для больных артериальной гипертензией и ОНМК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школе для больных с заболеванием суставов и позвоночника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школе для больных бронхиальной астмой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школе больных сахарным диабетом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 для больных сердечной недостаточностью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Санитарно-гигиеническое обучение населения в поликлинике в 2019 г.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30011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в поликлинике была проведена большая работа по информированию населения о необходимости и нужности проведения профилактических прививок и особенно проведения прививок 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сезон против гриппа. Большая организационная работа в этом вопросе проведена администрацией больницы и поликлиники. Общее количество бесед, разъяснений, рекомендаций по вопросам иммунопрофилактики составило свыше 1200.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инновации по доведению информации до  населения о здоровом образе жизни в поликлинике ГБУЗ «ГКБ №4 ДЗМ» в 2019 году была внедрена система ТВ-информирования, рекомендованная  ДЗМ г.Москвы, в виде  видео- роликов  по сохранению и укреплению здоровья населения.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6430" cy="12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поликлиники  ГБУЗ «ГКБ № 4 ДЗМ»  на  2020 год.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72521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7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1.Работа по постоянному мониторингу и улучшению лекарственным обеспечением населения Даниловского района ЮАО, особенно инвалидов и участников ВОВ.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2.Завершение проведения капитального и текущего ремонта в поликлинике ГБУЗ «ГКБ № 4 ДЗМ» в течении календарного 2020-2021 годов.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3.Создание дополнительных комфортных условий для населения Даниловского района ЮАО  по организации медицинского обслуживания пациентов и комфортного пребывания их в поликлинике ГБУЗ «ГКБ № 4 ДЗМ». (расширение сети СМС - информирования населения, внедрение бесплатной WI-FI сети интернета, дополнительная  установка телевизоров и кондиционеров).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4.Открытие в течении календарного года онкологического кабинета.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5.Постоянная работа по повышению этики и деонтологии среди медицинского персонала, привитию взаимного уважения среди медицинских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поликлиники и населения Даниловского района.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Garamond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942454" cy="157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2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8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288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законом города  Москвы № 39 от 11.07.2012 года  «О наделении органов местного самоуправления муниципальных округов в городе Москве отдельными полномочиями города Москвы», постановлением Правительства Москвы от 10.09.2012  № 474-ПП «О порядке ежегодного заслушивания Советом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депутатов округа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отчеты главы управы района и информации руководителей городских организаций», а так- же приказом Департамента здравоохранения города Москвы от 10.08.2012 № 796 «Об обеспечении реализации Закона города Москвы от 11.07.2012 № 39» представляем Вам доклад о работе поликлиники ГБУЗ «ГКБ № 4 ДЗМ» по обслуживанию населения Даниловского района ЮАО  за 2019 год.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5"/>
            <a:ext cx="9144000" cy="8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Показатели здоровья населения.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Обращаемость населения Даниловского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 2018-2019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708920"/>
          <a:ext cx="8640959" cy="3096345"/>
        </p:xfrm>
        <a:graphic>
          <a:graphicData uri="http://schemas.openxmlformats.org/drawingml/2006/table">
            <a:tbl>
              <a:tblPr/>
              <a:tblGrid>
                <a:gridCol w="4775804"/>
                <a:gridCol w="1881532"/>
                <a:gridCol w="1983623"/>
              </a:tblGrid>
              <a:tr h="756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4080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  <a:endParaRPr lang="ru-RU" sz="1600" dirty="0">
                        <a:solidFill>
                          <a:srgbClr val="04080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4080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г.</a:t>
                      </a:r>
                      <a:endParaRPr lang="ru-RU" sz="1600" dirty="0">
                        <a:solidFill>
                          <a:srgbClr val="04080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0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Всего посещений: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91171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90728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Число посещений по поводу заболеваний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82281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82038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Число посещений врачами на дому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4622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4521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Профилактический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осмотр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4268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4169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41427" y="2276872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Табл. № 1.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22852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Показатели здоровья населения.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941427" y="126876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Табл. № 2.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РЕГИСТРАЦИЯ ЗАБОЛЕВАЕМОСТИ за 2018 г.- 2019 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628800"/>
          <a:ext cx="8496946" cy="5071944"/>
        </p:xfrm>
        <a:graphic>
          <a:graphicData uri="http://schemas.openxmlformats.org/drawingml/2006/table">
            <a:tbl>
              <a:tblPr/>
              <a:tblGrid>
                <a:gridCol w="5166873"/>
                <a:gridCol w="2097257"/>
                <a:gridCol w="1201520"/>
                <a:gridCol w="31296"/>
              </a:tblGrid>
              <a:tr h="1201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Наименования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заболеваний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Года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г.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ЗАРЕГИСТРИРОВАНО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24423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23891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САХАРНЫЙ ДИАБЕТ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808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735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ДОБРОКАЧЕСТВЕННЫЕ </a:t>
                      </a: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НОВООБРАЗОВАНИЯ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386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НЕВРОЛОГИЧЕСКИЕ </a:t>
                      </a: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200" baseline="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ЗАБОЛЕВАНИЯ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661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743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ЦЕРЕБРОВАСКУЛЯРНЫЕ </a:t>
                      </a: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ЗАБОЛЕВАНИЯБОЛЕЗНИ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1343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1210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ЛОР - ЗАБОЛЕВАНИЯ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810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ГЛАЗНЫЕ ЗАБОЛЕВАНИЯ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1193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1194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НИХ: ГЛАУКОМА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386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ОРГАНЫ КРОВООБРАЩЕНИЯ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4506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4314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НИХ: </a:t>
                      </a: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ИБС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782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ОРГАНЫ ДЫХАНИЯ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4270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4151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НИХ: О. ПНЕВМОНИЯ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БРОНХИАЛЬНАЯ АСТМА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ОРГАНЫ </a:t>
                      </a:r>
                      <a:r>
                        <a:rPr lang="ru-RU" sz="1200" b="1" dirty="0" smtClean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ПИЩЕВАРЕНИЯ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1120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1024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НИХ: ЯЗВЕННАЯ БОЛЕЗНЬ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ГАСТРИТЫ</a:t>
                      </a: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372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ЗАБОЛЕВАНИЯМОЧЕПОЛОВОЙ СИСТЕМЫ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1191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1165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ЗАБОЛЕВАНИЯ ПРЕДСТАТЕЛЬНОЙ ЖЕЛЕЗЫ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496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КОЛ-ВО ТРАВМ</a:t>
                      </a:r>
                      <a:endParaRPr lang="ru-RU" sz="120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5836</a:t>
                      </a: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4080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5825</a:t>
                      </a:r>
                      <a:endParaRPr lang="ru-RU" sz="1200" dirty="0">
                        <a:solidFill>
                          <a:srgbClr val="04080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96" marR="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484784"/>
            <a:ext cx="1924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 – Всего (67)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484784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Регистратура</a:t>
            </a:r>
            <a:endParaRPr lang="ru-RU" dirty="0"/>
          </a:p>
        </p:txBody>
      </p:sp>
      <p:pic>
        <p:nvPicPr>
          <p:cNvPr id="14" name="Picture 2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032448" cy="3672408"/>
          </a:xfrm>
          <a:prstGeom prst="rect">
            <a:avLst/>
          </a:prstGeom>
          <a:noFill/>
        </p:spPr>
      </p:pic>
      <p:pic>
        <p:nvPicPr>
          <p:cNvPr id="15" name="Рисунок 14" descr="IMG_20180411_115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2"/>
            <a:ext cx="403244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484784"/>
            <a:ext cx="22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Медицинский пост</a:t>
            </a:r>
            <a:endParaRPr lang="ru-RU" dirty="0"/>
          </a:p>
        </p:txBody>
      </p:sp>
      <p:pic>
        <p:nvPicPr>
          <p:cNvPr id="10" name="Picture 3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4032448" cy="3672408"/>
          </a:xfrm>
          <a:prstGeom prst="rect">
            <a:avLst/>
          </a:prstGeom>
          <a:noFill/>
        </p:spPr>
      </p:pic>
      <p:pic>
        <p:nvPicPr>
          <p:cNvPr id="15" name="Picture 2" descr="C:\Users\User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4104456" cy="36724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03648" y="1484784"/>
            <a:ext cx="19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Картохранилище</a:t>
            </a: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476672"/>
            <a:ext cx="8784976" cy="638132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418" name="Picture 2" descr="C:\Users\User\Desktop\16-08-2018_16-21-52\IMG_20180205_13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06" y="3068960"/>
            <a:ext cx="5586830" cy="3142592"/>
          </a:xfrm>
          <a:prstGeom prst="rect">
            <a:avLst/>
          </a:prstGeom>
          <a:noFill/>
        </p:spPr>
      </p:pic>
      <p:pic>
        <p:nvPicPr>
          <p:cNvPr id="60419" name="Picture 3" descr="C:\Users\User\Desktop\16-08-2018_16-22-07\IMG_20180816_16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806" y="2113532"/>
            <a:ext cx="2319626" cy="41237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348880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АРМ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772816"/>
            <a:ext cx="26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Планшет (МОБ АРМ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268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Кабинет оказания медицинской помощи взрослому населению на дому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 и оборудование кабинета патронажной службы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70927_123439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90315"/>
            <a:ext cx="5292080" cy="2767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0" y="184482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Врач кабинета –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Маслова Л.М.</a:t>
            </a:r>
          </a:p>
          <a:p>
            <a:endParaRPr lang="ru-RU" dirty="0" smtClean="0"/>
          </a:p>
          <a:p>
            <a:r>
              <a:rPr lang="ru-RU" dirty="0" smtClean="0"/>
              <a:t>Мед. сестра кабинета – Макеева Н.Н.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941168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Оснащение:</a:t>
            </a:r>
          </a:p>
          <a:p>
            <a:r>
              <a:rPr lang="ru-RU" dirty="0" smtClean="0"/>
              <a:t>АРМ для врача и медицинской сестры, аппарат для автоматического измерения артериального давления, электронные весы и ростомер</a:t>
            </a:r>
            <a:endParaRPr lang="ru-RU" dirty="0"/>
          </a:p>
        </p:txBody>
      </p:sp>
      <p:pic>
        <p:nvPicPr>
          <p:cNvPr id="1026" name="Picture 2" descr="C:\Users\User\Desktop\Муници-е отчеты\Фото П\Патронаж-2\IMG_20190306_111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499992" cy="2892482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60648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материально-технической базы поликлиники ГБУЗ «ГКБ №4 ДЗМ»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27" y="0"/>
            <a:ext cx="683373" cy="113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2">
      <a:dk1>
        <a:srgbClr val="FFFFFF"/>
      </a:dk1>
      <a:lt1>
        <a:srgbClr val="FFFFFF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1519</Words>
  <Application>Microsoft Office PowerPoint</Application>
  <PresentationFormat>Экран (4:3)</PresentationFormat>
  <Paragraphs>254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ДЕПАРТАМЕНТ ЗДРАВООХРАНЕНИЯ ГОРОДА  МОСКВЫ  ГОРОДСКАЯ КЛИНИЧЕСКАЯ БОЛЬНИЦА № 4   Поликлиническое отделение ГБУЗ «ГКБ № 4 ДМЗ»   Заместитель главного врача по первичной медико-санитарной помощи  В.А. Новиков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материально-технической базы поликлиники ГБУЗ «ГКБ №4 ДЗМ» </vt:lpstr>
      <vt:lpstr>Развитие материально-технической базы поликлиники ГБУЗ «ГКБ №4 ДЗМ»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Васильевна</cp:lastModifiedBy>
  <cp:revision>131</cp:revision>
  <dcterms:created xsi:type="dcterms:W3CDTF">2017-02-01T11:26:11Z</dcterms:created>
  <dcterms:modified xsi:type="dcterms:W3CDTF">2020-03-12T13:27:30Z</dcterms:modified>
</cp:coreProperties>
</file>