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01D895-F7B6-2699-1592-226A0B943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3EB070-7C7A-7D36-6F5A-8BF165C1B9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90F837-85DB-445C-15FE-3B31054C5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B21A05-E1FA-5C9C-270A-F41A11C86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2CABF3B-092B-21B5-F98E-C7A1DF3FE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358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F1511-B0FE-64BF-0F98-D2E2B19A7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2ACDA7-FA2F-317D-024F-F6A39BF7B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49B64D-7A04-6C28-7C6C-E012C409F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2BF5077-479E-1E33-16FC-8D48B21B8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5E5754-A25C-CB3A-BA63-22A28ECFE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441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6BE61AA-A562-1C8E-1CF5-072ED60933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95121C-501D-8BF9-F0E2-C16D171BA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6F84B7-A4E3-3C47-FE5A-067367560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2901E3-0923-6A12-D310-4ED280849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F3495E-BAA6-786E-706D-E88810DED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72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FF78CE-F075-2036-6082-EF850BAC0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6AE280-47A3-76AC-5B78-16C96EE17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8C4B03-AB21-8ACC-97AF-C679458F6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659917-1ECB-6D98-2D02-AA423C37A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7242B49-9CA1-828E-6406-37C1B226A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30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94D1BD-BE9B-F884-F261-73D6DBBA5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034813-4393-801A-25A8-8E31C846E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3FA3A5-A2C4-3FF8-E67F-17DE0F5BE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7B3296-5F29-3E4E-B8F1-28FF93E1A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3B9888-4058-6ADA-7982-30BDDB4D7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78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8BAA99-6004-2332-003C-8510CF403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9D04C6-26AE-8CAF-009A-33E11809CB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07F4DB9-AF28-E5AB-C6A8-954FCD08F2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87A66F5-9DED-3760-C912-A6FBDA11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A9A562A-762D-28C2-DF91-78153E214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FE12C66-E395-BDA2-93DE-B638174A5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67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61AE86-10BC-7528-B4D9-EF446521B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6EE24E-9DFE-F66F-C6F9-0C78A1F035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A36B60-2316-5357-5BFC-D29F8ABFD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CD432B6-8C4F-D511-5A53-85771AD292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F8E789D-6E33-3658-78F5-56EAE8026A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A417593-686E-066A-E0A1-D2D9185E1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E58DD8F-DF4B-543C-E2BA-B9567EA2E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2045AD2-200B-2ACE-7A1A-48B0DF173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8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E312D-E4C9-232E-043C-98F667091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19768E-22E3-B0E8-B8C0-33F7F80D4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B3165FE-B996-095A-73F6-329F3E2DA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17D9472-9A20-CB28-A189-D49639C6C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644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7D3F1AF-A871-4032-565A-B12F4D18E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62D15F0-EB7F-CA8A-2A00-C3F0B6461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931E151-DA3B-0514-0AB9-4F69F41F9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33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026FB4-14BC-A6DA-DB5A-AFAC926AA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C98A43-9F85-E5E6-3CBA-1106A0791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956E51-1CB8-2B1E-E4EF-9270CD274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5C9644-24D9-D44C-9B42-0289ED7AA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B8B811-C974-42CF-E6C9-1D2C0C54D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35ABAFF-7200-7824-3275-0B010851A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32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58EE8D-3CD0-F2F5-06C7-57BA7653F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A391E2F-9ED3-64A2-307D-44EBD52659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B811CB-ACA0-01A0-83B9-9489FB7AA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2FC7176-F83E-BBD7-2F8B-E5656B37D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398839C-8121-A3AF-A1BC-FFF7E8FD4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BF5077-EB12-BB1B-049E-91BB9C7E5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52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91CBEB-9A68-F15C-1353-EC0C67F9A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F8F6AB-CEA1-A7F1-D356-AA12D6F0D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83D398C-602D-324A-8538-82C83A0C72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EC365-9476-4FCA-B606-45CD447C5F2A}" type="datetimeFigureOut">
              <a:rPr lang="ru-RU" smtClean="0"/>
              <a:t>18.04.2025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1BA02D-9979-9422-9AFB-5EAA78BA2C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F24A28-00BC-0632-E73B-A016049192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9A7F-47B4-4054-84CC-6BE2D49C53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39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82000"/>
                <a:lumMod val="25000"/>
                <a:lumOff val="75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1CB3EC-C903-CC58-F501-7043A26A6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6219"/>
            <a:ext cx="9144000" cy="3027139"/>
          </a:xfrm>
        </p:spPr>
        <p:txBody>
          <a:bodyPr>
            <a:normAutofit/>
          </a:bodyPr>
          <a:lstStyle/>
          <a:p>
            <a:r>
              <a:rPr lang="ru-RU" sz="54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ДЛЯ ГРАЖДАН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110B8E1-3A5D-B4C6-74A2-B9EE1A73A1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54374"/>
          </a:xfrm>
        </p:spPr>
        <p:txBody>
          <a:bodyPr>
            <a:normAutofit fontScale="77500" lnSpcReduction="20000"/>
          </a:bodyPr>
          <a:lstStyle/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внутригородского муниципального образования – муниципального округа Даниловский в городе Москве 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2025 год и плановый период 2026 и 2027 годов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2025 год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DDAB543-1B68-FD8C-AEE9-D5B3384942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987" y="156751"/>
            <a:ext cx="912092" cy="1133034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619B7D6-C853-D27C-8E82-F649F45236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803" y="501588"/>
            <a:ext cx="8133348" cy="1444877"/>
          </a:xfrm>
          <a:prstGeom prst="rect">
            <a:avLst/>
          </a:prstGeom>
          <a:effectLst>
            <a:innerShdw blurRad="114300">
              <a:prstClr val="black"/>
            </a:innerShdw>
            <a:reflection stA="98000" endPos="6500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2888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9EC24-7468-ACF0-3018-64F97DB3D746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/>
          <a:lstStyle/>
          <a:p>
            <a:r>
              <a:rPr lang="ru-RU" dirty="0"/>
              <a:t>     </a:t>
            </a:r>
            <a:r>
              <a:rPr lang="ru-RU" sz="48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ГЛОСАРИЙ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049A8F-F15B-8DF0-6FD4-57E5DB7D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/>
              <a:t>	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местного самоуправления.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поступающие в бюджет денежные средства, в виде налоговых, неналоговых и безвозмездных поступлений.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денежные средства, направляемые на финансовое обеспечение задач и функций органов местного самоуправления.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превышение расходов бюджета над его доходами (-).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превышение доходов бюджета над его расходами (+).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Российской Федерации другому бюджету бюджетной системы Российской Федерации.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98C2F334-7551-58D0-76F3-80712B131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033" y="114060"/>
            <a:ext cx="908383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2284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CD56CA90-75CE-7E4B-54D4-D5410D7C0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7558" y="457200"/>
            <a:ext cx="9379024" cy="901083"/>
          </a:xfrm>
        </p:spPr>
        <p:txBody>
          <a:bodyPr/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Прогноз социально-экономического развития муниципального округа Даниловский в городе Москве на 2025 год и плановый период 2026 и 2027 годов</a:t>
            </a:r>
            <a:endParaRPr lang="ru-RU" b="1" dirty="0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A0E5FA1F-449E-EE5B-FA2E-A84CD6E7FD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259588"/>
              </p:ext>
            </p:extLst>
          </p:nvPr>
        </p:nvGraphicFramePr>
        <p:xfrm>
          <a:off x="839789" y="1482291"/>
          <a:ext cx="10512424" cy="3467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2089">
                  <a:extLst>
                    <a:ext uri="{9D8B030D-6E8A-4147-A177-3AD203B41FA5}">
                      <a16:colId xmlns:a16="http://schemas.microsoft.com/office/drawing/2014/main" val="2624259327"/>
                    </a:ext>
                  </a:extLst>
                </a:gridCol>
                <a:gridCol w="1175522">
                  <a:extLst>
                    <a:ext uri="{9D8B030D-6E8A-4147-A177-3AD203B41FA5}">
                      <a16:colId xmlns:a16="http://schemas.microsoft.com/office/drawing/2014/main" val="3777360980"/>
                    </a:ext>
                  </a:extLst>
                </a:gridCol>
                <a:gridCol w="1124413">
                  <a:extLst>
                    <a:ext uri="{9D8B030D-6E8A-4147-A177-3AD203B41FA5}">
                      <a16:colId xmlns:a16="http://schemas.microsoft.com/office/drawing/2014/main" val="1977252619"/>
                    </a:ext>
                  </a:extLst>
                </a:gridCol>
                <a:gridCol w="1359517">
                  <a:extLst>
                    <a:ext uri="{9D8B030D-6E8A-4147-A177-3AD203B41FA5}">
                      <a16:colId xmlns:a16="http://schemas.microsoft.com/office/drawing/2014/main" val="2894622264"/>
                    </a:ext>
                  </a:extLst>
                </a:gridCol>
                <a:gridCol w="1155079">
                  <a:extLst>
                    <a:ext uri="{9D8B030D-6E8A-4147-A177-3AD203B41FA5}">
                      <a16:colId xmlns:a16="http://schemas.microsoft.com/office/drawing/2014/main" val="3686060671"/>
                    </a:ext>
                  </a:extLst>
                </a:gridCol>
                <a:gridCol w="995804">
                  <a:extLst>
                    <a:ext uri="{9D8B030D-6E8A-4147-A177-3AD203B41FA5}">
                      <a16:colId xmlns:a16="http://schemas.microsoft.com/office/drawing/2014/main" val="1366288082"/>
                    </a:ext>
                  </a:extLst>
                </a:gridCol>
              </a:tblGrid>
              <a:tr h="324352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Единица измерения</a:t>
                      </a:r>
                    </a:p>
                    <a:p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2024 год</a:t>
                      </a:r>
                    </a:p>
                    <a:p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Прогноз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49480"/>
                  </a:ext>
                </a:extLst>
              </a:tr>
              <a:tr h="32435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Очередной финансовый год - 2025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Плановый период</a:t>
                      </a: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17380"/>
                  </a:ext>
                </a:extLst>
              </a:tr>
              <a:tr h="45409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2027 год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309926"/>
                  </a:ext>
                </a:extLst>
              </a:tr>
              <a:tr h="3409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Численность населения муниципального округа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105 140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104 272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104 272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104 272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2086059"/>
                  </a:ext>
                </a:extLst>
              </a:tr>
              <a:tr h="23100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бюджета муниципального округа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28 178,3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35 661,5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77433180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т.ч. межбюджетные трансферты из бюджета города Москвы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2 880,0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3230516"/>
                  </a:ext>
                </a:extLst>
              </a:tr>
              <a:tr h="4620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финансовых средств, выделяемых на проведение местных праздничных и военно-патриотических мероприятий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3 900,0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2 600,0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2 600,0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2 600,00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46338846"/>
                  </a:ext>
                </a:extLst>
              </a:tr>
              <a:tr h="5582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финансовых средств, выделяемых на информирование жителей о деятельности органов местного самоуправления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1 310,9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1 287,3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1 287,3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1 287,3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7719942"/>
                  </a:ext>
                </a:extLst>
              </a:tr>
              <a:tr h="4642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Объем продукции, работ, услуг, закупаемых для муниципальных нужд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4 460,9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4 592,2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4 592,2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4 592,2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60926224"/>
                  </a:ext>
                </a:extLst>
              </a:tr>
            </a:tbl>
          </a:graphicData>
        </a:graphic>
      </p:graphicFrame>
      <p:sp>
        <p:nvSpPr>
          <p:cNvPr id="9" name="Текст 8">
            <a:extLst>
              <a:ext uri="{FF2B5EF4-FFF2-40B4-BE49-F238E27FC236}">
                <a16:creationId xmlns:a16="http://schemas.microsoft.com/office/drawing/2014/main" id="{E039C6D9-9ABC-CDC0-7070-F2C744A914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5131294"/>
            <a:ext cx="10656794" cy="1269506"/>
          </a:xfrm>
        </p:spPr>
        <p:txBody>
          <a:bodyPr>
            <a:normAutofit/>
          </a:bodyPr>
          <a:lstStyle/>
          <a:p>
            <a:pPr algn="ctr"/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Орган местного самоуправления Даниловский осуществляет полномочия по решению вопросов местного значения в соответствии с Федеральным законом от 6 октября 2003 года № 131-ФЗ «Об общих принципах организации местного самоуправления в Российской Федерации», Законом города Москвы от 06 ноября 2002 года № 56 «Об организации местного самоуправления в городе Москве», Уставом внутригородского муниципального образования – муниципального округа Даниловский в городе Москве.</a:t>
            </a:r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421C6EB-6333-936F-AA59-7B87B152BC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783" y="224329"/>
            <a:ext cx="908383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16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B845F-284E-A109-5928-2510D2A0C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166" y="365125"/>
            <a:ext cx="9842633" cy="132556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характеристики бюджета муниципального округа Даниловский в городе Москве на 2025 год и плановый период 2026 и 2027 годов</a:t>
            </a: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212C749-41F6-04B3-3530-00F7F5CA9E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515649"/>
              </p:ext>
            </p:extLst>
          </p:nvPr>
        </p:nvGraphicFramePr>
        <p:xfrm>
          <a:off x="838200" y="1825625"/>
          <a:ext cx="10173101" cy="1854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5535">
                  <a:extLst>
                    <a:ext uri="{9D8B030D-6E8A-4147-A177-3AD203B41FA5}">
                      <a16:colId xmlns:a16="http://schemas.microsoft.com/office/drawing/2014/main" val="240424705"/>
                    </a:ext>
                  </a:extLst>
                </a:gridCol>
                <a:gridCol w="2280382">
                  <a:extLst>
                    <a:ext uri="{9D8B030D-6E8A-4147-A177-3AD203B41FA5}">
                      <a16:colId xmlns:a16="http://schemas.microsoft.com/office/drawing/2014/main" val="1302482149"/>
                    </a:ext>
                  </a:extLst>
                </a:gridCol>
                <a:gridCol w="2474498">
                  <a:extLst>
                    <a:ext uri="{9D8B030D-6E8A-4147-A177-3AD203B41FA5}">
                      <a16:colId xmlns:a16="http://schemas.microsoft.com/office/drawing/2014/main" val="1067634561"/>
                    </a:ext>
                  </a:extLst>
                </a:gridCol>
                <a:gridCol w="2242686">
                  <a:extLst>
                    <a:ext uri="{9D8B030D-6E8A-4147-A177-3AD203B41FA5}">
                      <a16:colId xmlns:a16="http://schemas.microsoft.com/office/drawing/2014/main" val="1280623020"/>
                    </a:ext>
                  </a:extLst>
                </a:gridCol>
              </a:tblGrid>
              <a:tr h="46518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492317"/>
                  </a:ext>
                </a:extLst>
              </a:tr>
              <a:tr h="277228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4693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35 661,5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552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35 661,5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0778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Дефицит (-) / профицит (+), всего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1587305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63AB528-D07E-C4ED-E900-ACBC66B6B4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909" y="224701"/>
            <a:ext cx="908383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6714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397593A-2FB4-3515-CF36-32ECEDC99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7989" y="365125"/>
            <a:ext cx="9701696" cy="992037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муниципального округа Даниловский в городе Москве на 2025 год и плановый период 2026 и 2027 годов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4FBE5A1-07F3-44B1-443C-3227BCCC6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42686" y="1681163"/>
            <a:ext cx="3754889" cy="823912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6D5C1731-7E8B-64D3-7F17-4CC7E79363EA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71511338"/>
              </p:ext>
            </p:extLst>
          </p:nvPr>
        </p:nvGraphicFramePr>
        <p:xfrm>
          <a:off x="1411137" y="1357161"/>
          <a:ext cx="9172875" cy="1507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1162">
                  <a:extLst>
                    <a:ext uri="{9D8B030D-6E8A-4147-A177-3AD203B41FA5}">
                      <a16:colId xmlns:a16="http://schemas.microsoft.com/office/drawing/2014/main" val="3464588295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2276311010"/>
                    </a:ext>
                  </a:extLst>
                </a:gridCol>
                <a:gridCol w="1309036">
                  <a:extLst>
                    <a:ext uri="{9D8B030D-6E8A-4147-A177-3AD203B41FA5}">
                      <a16:colId xmlns:a16="http://schemas.microsoft.com/office/drawing/2014/main" val="951006544"/>
                    </a:ext>
                  </a:extLst>
                </a:gridCol>
                <a:gridCol w="1420761">
                  <a:extLst>
                    <a:ext uri="{9D8B030D-6E8A-4147-A177-3AD203B41FA5}">
                      <a16:colId xmlns:a16="http://schemas.microsoft.com/office/drawing/2014/main" val="1623754993"/>
                    </a:ext>
                  </a:extLst>
                </a:gridCol>
              </a:tblGrid>
              <a:tr h="329666"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источника доходов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год, </a:t>
                      </a:r>
                    </a:p>
                    <a:p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2026 год,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2027 год,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0273211"/>
                  </a:ext>
                </a:extLst>
              </a:tr>
              <a:tr h="3296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35 661,5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3599501"/>
                  </a:ext>
                </a:extLst>
              </a:tr>
              <a:tr h="3296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2536356"/>
                  </a:ext>
                </a:extLst>
              </a:tr>
              <a:tr h="3296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26 179,6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35 661,5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0578486"/>
                  </a:ext>
                </a:extLst>
              </a:tr>
            </a:tbl>
          </a:graphicData>
        </a:graphic>
      </p:graphicFrame>
      <p:sp>
        <p:nvSpPr>
          <p:cNvPr id="7" name="Текст 6">
            <a:extLst>
              <a:ext uri="{FF2B5EF4-FFF2-40B4-BE49-F238E27FC236}">
                <a16:creationId xmlns:a16="http://schemas.microsoft.com/office/drawing/2014/main" id="{41879C3D-43DB-5A75-2B9A-F4D5545B0D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9788" y="3185327"/>
            <a:ext cx="10729778" cy="1013794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Нормативы отчислений от налога на доходы физических лиц в бюджет внутригородского муниципального образования–муниципального округа Даниловский в городе Москве на 2025 год и плановый период 2026 и 2027 годов утверждены Законом города Москвы «О бюджете города Москвы на 2025 и плановый период 2026 и 2027 годов»</a:t>
            </a: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979A9B83-57A7-6EF9-06D9-DA4D383D5C0F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83670495"/>
              </p:ext>
            </p:extLst>
          </p:nvPr>
        </p:nvGraphicFramePr>
        <p:xfrm>
          <a:off x="2512193" y="4620126"/>
          <a:ext cx="6446505" cy="13090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441">
                  <a:extLst>
                    <a:ext uri="{9D8B030D-6E8A-4147-A177-3AD203B41FA5}">
                      <a16:colId xmlns:a16="http://schemas.microsoft.com/office/drawing/2014/main" val="2726644899"/>
                    </a:ext>
                  </a:extLst>
                </a:gridCol>
                <a:gridCol w="2136808">
                  <a:extLst>
                    <a:ext uri="{9D8B030D-6E8A-4147-A177-3AD203B41FA5}">
                      <a16:colId xmlns:a16="http://schemas.microsoft.com/office/drawing/2014/main" val="299771702"/>
                    </a:ext>
                  </a:extLst>
                </a:gridCol>
                <a:gridCol w="1932256">
                  <a:extLst>
                    <a:ext uri="{9D8B030D-6E8A-4147-A177-3AD203B41FA5}">
                      <a16:colId xmlns:a16="http://schemas.microsoft.com/office/drawing/2014/main" val="2381750486"/>
                    </a:ext>
                  </a:extLst>
                </a:gridCol>
              </a:tblGrid>
              <a:tr h="32725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Нормативы отчислений (проценты)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53583"/>
                  </a:ext>
                </a:extLst>
              </a:tr>
              <a:tr h="327259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</a:t>
                      </a:r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</a:p>
                  </a:txBody>
                  <a:tcPr anchor="ctr" anchorCtr="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401006"/>
                  </a:ext>
                </a:extLst>
              </a:tr>
              <a:tr h="32725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56007985"/>
                  </a:ext>
                </a:extLst>
              </a:tr>
              <a:tr h="327259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0,0405</a:t>
                      </a:r>
                    </a:p>
                  </a:txBody>
                  <a:tcPr marL="19050" marR="1905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0,0373</a:t>
                      </a:r>
                    </a:p>
                  </a:txBody>
                  <a:tcPr marL="19050" marR="1905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0,0474</a:t>
                      </a:r>
                    </a:p>
                  </a:txBody>
                  <a:tcPr marL="19050" marR="19050" marT="0" marB="0" anchor="ctr" anchorCtr="1"/>
                </a:tc>
                <a:extLst>
                  <a:ext uri="{0D108BD9-81ED-4DB2-BD59-A6C34878D82A}">
                    <a16:rowId xmlns:a16="http://schemas.microsoft.com/office/drawing/2014/main" val="3954852927"/>
                  </a:ext>
                </a:extLst>
              </a:tr>
            </a:tbl>
          </a:graphicData>
        </a:graphic>
      </p:graphicFrame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B73C77BC-05CF-8A97-4DD4-B1A97F08B1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079" y="223207"/>
            <a:ext cx="908383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3890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ECB5694C-C8A5-6419-1700-71778912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1540" y="365125"/>
            <a:ext cx="9852259" cy="106903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муниципального округа Даниловский в городе Москве на 2025 год и плановый период 2026 и 2027 годов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0A8C9A4D-51ED-8ADD-1F04-296C489740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644806"/>
              </p:ext>
            </p:extLst>
          </p:nvPr>
        </p:nvGraphicFramePr>
        <p:xfrm>
          <a:off x="838200" y="1434164"/>
          <a:ext cx="10173101" cy="47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8874">
                  <a:extLst>
                    <a:ext uri="{9D8B030D-6E8A-4147-A177-3AD203B41FA5}">
                      <a16:colId xmlns:a16="http://schemas.microsoft.com/office/drawing/2014/main" val="101598403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144733391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1228000612"/>
                    </a:ext>
                  </a:extLst>
                </a:gridCol>
                <a:gridCol w="1251284">
                  <a:extLst>
                    <a:ext uri="{9D8B030D-6E8A-4147-A177-3AD203B41FA5}">
                      <a16:colId xmlns:a16="http://schemas.microsoft.com/office/drawing/2014/main" val="2805835588"/>
                    </a:ext>
                  </a:extLst>
                </a:gridCol>
              </a:tblGrid>
              <a:tr h="408490">
                <a:tc rowSpan="2"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год, </a:t>
                      </a:r>
                    </a:p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31339"/>
                  </a:ext>
                </a:extLst>
              </a:tr>
              <a:tr h="448159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год, тыс. руб.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год, </a:t>
                      </a:r>
                    </a:p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3866979"/>
                  </a:ext>
                </a:extLst>
              </a:tr>
              <a:tr h="26688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20 667,7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20 667,7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30 149,6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80636295"/>
                  </a:ext>
                </a:extLst>
              </a:tr>
              <a:tr h="4084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96587003"/>
                  </a:ext>
                </a:extLst>
              </a:tr>
              <a:tr h="4084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органов исполнительной власти субъектов РФ, местных администраций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20 242,4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20 242,4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21 753,9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1257243"/>
                  </a:ext>
                </a:extLst>
              </a:tr>
              <a:tr h="4084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7 970,4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9185754"/>
                  </a:ext>
                </a:extLst>
              </a:tr>
              <a:tr h="4084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178127537"/>
                  </a:ext>
                </a:extLst>
              </a:tr>
              <a:tr h="4084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129,3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3873549"/>
                  </a:ext>
                </a:extLst>
              </a:tr>
              <a:tr h="4084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082471142"/>
                  </a:ext>
                </a:extLst>
              </a:tr>
              <a:tr h="4084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900,0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30949303"/>
                  </a:ext>
                </a:extLst>
              </a:tr>
            </a:tbl>
          </a:graphicData>
        </a:graphic>
      </p:graphicFrame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04511EA-899D-6597-BF28-DE1674B8DE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18" y="232833"/>
            <a:ext cx="908383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602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15E5BF-599F-C035-FC12-E5C45B36E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F4839274-D5B9-5006-0B7A-D20EB418A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166" y="365125"/>
            <a:ext cx="9842634" cy="1069039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муниципального округа Даниловский в городе Москве на 2025 год и плановый период 2026 и 2027 годов</a:t>
            </a:r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36ECF117-0DFF-E648-524C-5807EAE44F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7159916"/>
              </p:ext>
            </p:extLst>
          </p:nvPr>
        </p:nvGraphicFramePr>
        <p:xfrm>
          <a:off x="838200" y="1236850"/>
          <a:ext cx="10173101" cy="4831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8874">
                  <a:extLst>
                    <a:ext uri="{9D8B030D-6E8A-4147-A177-3AD203B41FA5}">
                      <a16:colId xmlns:a16="http://schemas.microsoft.com/office/drawing/2014/main" val="1015984030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144733391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val="1228000612"/>
                    </a:ext>
                  </a:extLst>
                </a:gridCol>
                <a:gridCol w="1251284">
                  <a:extLst>
                    <a:ext uri="{9D8B030D-6E8A-4147-A177-3AD203B41FA5}">
                      <a16:colId xmlns:a16="http://schemas.microsoft.com/office/drawing/2014/main" val="2805835588"/>
                    </a:ext>
                  </a:extLst>
                </a:gridCol>
              </a:tblGrid>
              <a:tr h="298383">
                <a:tc rowSpan="2"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год, </a:t>
                      </a:r>
                    </a:p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</a:p>
                  </a:txBody>
                  <a:tcPr anchor="ctr" anchorCtr="1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8313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 год, тыс. руб.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 год, </a:t>
                      </a:r>
                    </a:p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руб.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93866979"/>
                  </a:ext>
                </a:extLst>
              </a:tr>
              <a:tr h="26688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80636295"/>
                  </a:ext>
                </a:extLst>
              </a:tr>
              <a:tr h="28233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296587003"/>
                  </a:ext>
                </a:extLst>
              </a:tr>
              <a:tr h="343297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КИНЕМАТОГРАФИЯ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1 045,5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71257243"/>
                  </a:ext>
                </a:extLst>
              </a:tr>
              <a:tr h="33688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1 700,0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1 045,5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159185754"/>
                  </a:ext>
                </a:extLst>
              </a:tr>
              <a:tr h="31763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774,0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774,0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774,0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178127537"/>
                  </a:ext>
                </a:extLst>
              </a:tr>
              <a:tr h="29838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Доплаты к пенсиям муниципальным служащим города Москвы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774,0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774,0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774,0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73873549"/>
                  </a:ext>
                </a:extLst>
              </a:tr>
              <a:tr h="34009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775,6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082471142"/>
                  </a:ext>
                </a:extLst>
              </a:tr>
              <a:tr h="336884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гарантии муниципальным служащим, вышедшим на пенсию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775,6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930949303"/>
                  </a:ext>
                </a:extLst>
              </a:tr>
              <a:tr h="298383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1 287,3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432038401"/>
                  </a:ext>
                </a:extLst>
              </a:tr>
              <a:tr h="349718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средств массовой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1 287,3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1 287,3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388044436"/>
                  </a:ext>
                </a:extLst>
              </a:tr>
              <a:tr h="356135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Условно утвержденные расходы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654,5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1 783,0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2525754830"/>
                  </a:ext>
                </a:extLst>
              </a:tr>
              <a:tr h="408490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РАСХОДОВ: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26 179,6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26 179,6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35 661,5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15136918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07EFCDA-AAB4-79DD-E1CA-E2B74472EF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31" y="126641"/>
            <a:ext cx="908383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29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DDE978B-94B5-AEE7-4F5E-F00CD3D31A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104E93-7F7C-AE0A-7815-A510FCA14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166" y="224702"/>
            <a:ext cx="9842633" cy="1133954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по решению вопросов местного значения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(иные полномочия)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2025 год и плановый период 2026 и 2027 годов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960D34F-2C7D-3C81-67B6-3C387BBD1D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732232"/>
              </p:ext>
            </p:extLst>
          </p:nvPr>
        </p:nvGraphicFramePr>
        <p:xfrm>
          <a:off x="1703670" y="1452796"/>
          <a:ext cx="9034915" cy="4722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3695">
                  <a:extLst>
                    <a:ext uri="{9D8B030D-6E8A-4147-A177-3AD203B41FA5}">
                      <a16:colId xmlns:a16="http://schemas.microsoft.com/office/drawing/2014/main" val="2821011108"/>
                    </a:ext>
                  </a:extLst>
                </a:gridCol>
                <a:gridCol w="523762">
                  <a:extLst>
                    <a:ext uri="{9D8B030D-6E8A-4147-A177-3AD203B41FA5}">
                      <a16:colId xmlns:a16="http://schemas.microsoft.com/office/drawing/2014/main" val="4078869628"/>
                    </a:ext>
                  </a:extLst>
                </a:gridCol>
                <a:gridCol w="4517458">
                  <a:extLst>
                    <a:ext uri="{9D8B030D-6E8A-4147-A177-3AD203B41FA5}">
                      <a16:colId xmlns:a16="http://schemas.microsoft.com/office/drawing/2014/main" val="3472324439"/>
                    </a:ext>
                  </a:extLst>
                </a:gridCol>
              </a:tblGrid>
              <a:tr h="33330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Местные праздничные и иные зрелищные мероприятия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199509"/>
                  </a:ext>
                </a:extLst>
              </a:tr>
              <a:tr h="282532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Масленица к нам пришла и веселье принесла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Лучшим, любимым, самым прекрасным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Лучшим, любимым, самым прекрасным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4419712"/>
                  </a:ext>
                </a:extLst>
              </a:tr>
              <a:tr h="2825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 детства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верность, и любовь храня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 верность, и любовь храня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55779545"/>
                  </a:ext>
                </a:extLst>
              </a:tr>
              <a:tr h="28253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День муниципального округа Даниловский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Новый год в Даниловском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Новый год в Даниловском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0417400"/>
                  </a:ext>
                </a:extLst>
              </a:tr>
              <a:tr h="28253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Военно-патриотические мероприятия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3581849"/>
                  </a:ext>
                </a:extLst>
              </a:tr>
              <a:tr h="282532">
                <a:tc gridSpan="2"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Ветеранам Даниловского посвящается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sz="12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Великий флаг – Российский флаг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8247089"/>
                  </a:ext>
                </a:extLst>
              </a:tr>
              <a:tr h="282532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Битве под Москвой посвящается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591214"/>
                  </a:ext>
                </a:extLst>
              </a:tr>
              <a:tr h="28253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Информирование жителей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9348939"/>
                  </a:ext>
                </a:extLst>
              </a:tr>
              <a:tr h="282532">
                <a:tc gridSpan="3"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сопровождение деятельности органов местного самоуправления в электронной газете «Даниловский вестник»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367479"/>
                  </a:ext>
                </a:extLst>
              </a:tr>
              <a:tr h="282532">
                <a:tc gridSpan="3"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Сопровождение сайта муниципального округа Даниловский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1618340"/>
                  </a:ext>
                </a:extLst>
              </a:tr>
              <a:tr h="28253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Прочие расходы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646389"/>
                  </a:ext>
                </a:extLst>
              </a:tr>
              <a:tr h="282532">
                <a:tc gridSpan="3"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Членский взнос в Ассоциацию «Совет муниципальных образований города Москвы»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64391"/>
                  </a:ext>
                </a:extLst>
              </a:tr>
              <a:tr h="282532">
                <a:tc gridSpan="3">
                  <a:txBody>
                    <a:bodyPr/>
                    <a:lstStyle/>
                    <a:p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Резервный фонд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4715228"/>
                  </a:ext>
                </a:extLst>
              </a:tr>
              <a:tr h="37236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проведение мероприятий на 2025 год составляют 4 066,6 тыс. рублей, на каждый год планового периода – по 4 066,6 тыс. рублей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447841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692A449-2AB4-FF27-B30F-E9343418F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909" y="224701"/>
            <a:ext cx="908383" cy="113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770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946</Words>
  <Application>Microsoft Office PowerPoint</Application>
  <PresentationFormat>Широкоэкранный</PresentationFormat>
  <Paragraphs>224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БЮДЖЕТ ДЛЯ ГРАЖДАН</vt:lpstr>
      <vt:lpstr>     ГЛОСАРИЙ</vt:lpstr>
      <vt:lpstr>Прогноз социально-экономического развития муниципального округа Даниловский в городе Москве на 2025 год и плановый период 2026 и 2027 годов</vt:lpstr>
      <vt:lpstr>Основные характеристики бюджета муниципального округа Даниловский в городе Москве на 2025 год и плановый период 2026 и 2027 годов</vt:lpstr>
      <vt:lpstr>Доходы бюджета муниципального округа Даниловский в городе Москве на 2025 год и плановый период 2026 и 2027 годов</vt:lpstr>
      <vt:lpstr>Расходы бюджета муниципального округа Даниловский в городе Москве на 2025 год и плановый период 2026 и 2027 годов</vt:lpstr>
      <vt:lpstr>Расходы бюджета муниципального округа Даниловский в городе Москве на 2025 год и плановый период 2026 и 2027 годов</vt:lpstr>
      <vt:lpstr>Мероприятия по решению вопросов местного значения  (иные полномочия)  на 2025 год и плановый период 2026 и 2027 годов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Светлана Юрьевна</cp:lastModifiedBy>
  <cp:revision>31</cp:revision>
  <dcterms:created xsi:type="dcterms:W3CDTF">2025-04-18T05:25:26Z</dcterms:created>
  <dcterms:modified xsi:type="dcterms:W3CDTF">2025-04-18T08:40:15Z</dcterms:modified>
</cp:coreProperties>
</file>