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60" r:id="rId3"/>
    <p:sldId id="270" r:id="rId4"/>
    <p:sldId id="259" r:id="rId5"/>
    <p:sldId id="273" r:id="rId6"/>
    <p:sldId id="257" r:id="rId7"/>
    <p:sldId id="258" r:id="rId8"/>
    <p:sldId id="271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9" r:id="rId17"/>
    <p:sldId id="272" r:id="rId1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Воробьева" initials="ТВ" lastIdx="1" clrIdx="0">
    <p:extLst>
      <p:ext uri="{19B8F6BF-5375-455C-9EA6-DF929625EA0E}">
        <p15:presenceInfo xmlns:p15="http://schemas.microsoft.com/office/powerpoint/2012/main" userId="0f089d40882f70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4D8"/>
    <a:srgbClr val="2A5010"/>
    <a:srgbClr val="DDEDBD"/>
    <a:srgbClr val="A1CB46"/>
    <a:srgbClr val="00CC66"/>
    <a:srgbClr val="FFFF99"/>
    <a:srgbClr val="13A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481541157777057E-2"/>
          <c:y val="7.3774119172927172E-2"/>
          <c:w val="0.94228384121074205"/>
          <c:h val="0.85245176165414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2B-4422-A579-127C578174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2B-4422-A579-127C578174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2B-4422-A579-127C578174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2B-4422-A579-127C5781747F}"/>
              </c:ext>
            </c:extLst>
          </c:dPt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19674</c:v>
                </c:pt>
                <c:pt idx="1">
                  <c:v>18903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2B-4422-A579-127C57817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показателей доступности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441331946966265E-2"/>
          <c:y val="0.2504332056173002"/>
          <c:w val="0.96911733610606743"/>
          <c:h val="0.58047593203251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08-4398-AB70-2082045EC4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Педиатрия</c:v>
                </c:pt>
                <c:pt idx="1">
                  <c:v>1-й уровень</c:v>
                </c:pt>
                <c:pt idx="2">
                  <c:v>2-й уровень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0.96499999999999997</c:v>
                </c:pt>
                <c:pt idx="1">
                  <c:v>0.96599999999999997</c:v>
                </c:pt>
                <c:pt idx="2" formatCode="0%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8-4398-AB70-2082045EC4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Педиатрия</c:v>
                </c:pt>
                <c:pt idx="1">
                  <c:v>1-й уровень</c:v>
                </c:pt>
                <c:pt idx="2">
                  <c:v>2-й уровень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0.99199999999999999</c:v>
                </c:pt>
                <c:pt idx="1">
                  <c:v>0.997</c:v>
                </c:pt>
                <c:pt idx="2">
                  <c:v>0.98799999999999999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8-4398-AB70-2082045EC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56102704"/>
        <c:axId val="156103120"/>
      </c:barChart>
      <c:catAx>
        <c:axId val="15610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103120"/>
        <c:crosses val="autoZero"/>
        <c:auto val="1"/>
        <c:lblAlgn val="ctr"/>
        <c:lblOffset val="100"/>
        <c:noMultiLvlLbl val="0"/>
      </c:catAx>
      <c:valAx>
        <c:axId val="156103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10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Приемы по заболеваниям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92-46AC-8AB7-04A14BAB09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92-46AC-8AB7-04A14BAB09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00-497E-A941-C3EB815560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00-497E-A941-C3EB81556044}"/>
              </c:ext>
            </c:extLst>
          </c:dPt>
          <c:dLbls>
            <c:dLbl>
              <c:idx val="0"/>
              <c:layout>
                <c:manualLayout>
                  <c:x val="6.9489166191159185E-3"/>
                  <c:y val="-7.96649913134909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276 701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A92-46AC-8AB7-04A14BAB09B1}"/>
                </c:ext>
              </c:extLst>
            </c:dLbl>
            <c:dLbl>
              <c:idx val="1"/>
              <c:layout>
                <c:manualLayout>
                  <c:x val="-1.4692828437683903E-2"/>
                  <c:y val="8.80605800465115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262</a:t>
                    </a:r>
                    <a:r>
                      <a:rPr lang="en-US" baseline="0" dirty="0"/>
                      <a:t> 540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A92-46AC-8AB7-04A14BAB0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Приемы по заболеваниям</c:v>
                </c:pt>
                <c:pt idx="1">
                  <c:v>Профилактические приемы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298484</c:v>
                </c:pt>
                <c:pt idx="1">
                  <c:v>243747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2-46AC-8AB7-04A14BAB0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Приемы по заболеваниям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07-4BBF-917D-76AE7648BF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07-4BBF-917D-76AE7648B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07-4BBF-917D-76AE7648B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07-4BBF-917D-76AE7648BF5E}"/>
              </c:ext>
            </c:extLst>
          </c:dPt>
          <c:dLbls>
            <c:dLbl>
              <c:idx val="0"/>
              <c:layout>
                <c:manualLayout>
                  <c:x val="3.962038752949185E-3"/>
                  <c:y val="-7.96649913134909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298</a:t>
                    </a:r>
                    <a:r>
                      <a:rPr lang="en-US" baseline="0" dirty="0"/>
                      <a:t> 484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07-4BBF-917D-76AE7648BF5E}"/>
                </c:ext>
              </c:extLst>
            </c:dLbl>
            <c:dLbl>
              <c:idx val="1"/>
              <c:layout>
                <c:manualLayout>
                  <c:x val="-1.339472513753061E-2"/>
                  <c:y val="8.8060937442481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243</a:t>
                    </a:r>
                    <a:r>
                      <a:rPr lang="en-US" baseline="0" dirty="0"/>
                      <a:t> 747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07-4BBF-917D-76AE7648B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Приемы по заболеваниям</c:v>
                </c:pt>
                <c:pt idx="1">
                  <c:v>Профилактические приемы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298484</c:v>
                </c:pt>
                <c:pt idx="1">
                  <c:v>243747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07-4BBF-917D-76AE7648B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Профилактические посещения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84191242890901"/>
          <c:y val="0.15143367365847335"/>
          <c:w val="0.51791714886548645"/>
          <c:h val="0.491871041825539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Профилактические посещения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EE2-4B72-86D4-ACAACB0737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E2-4B72-86D4-ACAACB0737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EE2-4B72-86D4-ACAACB0737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E2-4B72-86D4-ACAACB0737ED}"/>
              </c:ext>
            </c:extLst>
          </c:dPt>
          <c:dLbls>
            <c:dLbl>
              <c:idx val="0"/>
              <c:layout>
                <c:manualLayout>
                  <c:x val="0.13217550557320321"/>
                  <c:y val="-6.99011379227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E2-4B72-86D4-ACAACB0737ED}"/>
                </c:ext>
              </c:extLst>
            </c:dLbl>
            <c:dLbl>
              <c:idx val="1"/>
              <c:layout>
                <c:manualLayout>
                  <c:x val="-0.12146434275225494"/>
                  <c:y val="5.334889232392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2-4B72-86D4-ACAACB0737ED}"/>
                </c:ext>
              </c:extLst>
            </c:dLbl>
            <c:dLbl>
              <c:idx val="2"/>
              <c:layout>
                <c:manualLayout>
                  <c:x val="-9.9538637675204641E-2"/>
                  <c:y val="-6.892402756145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E2-4B72-86D4-ACAACB0737ED}"/>
                </c:ext>
              </c:extLst>
            </c:dLbl>
            <c:dLbl>
              <c:idx val="3"/>
              <c:layout>
                <c:manualLayout>
                  <c:x val="7.2830002075046391E-2"/>
                  <c:y val="-9.351610898692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E2-4B72-86D4-ACAACB073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Профилактические медицинские осмотры</c:v>
                </c:pt>
                <c:pt idx="1">
                  <c:v>Прочее</c:v>
                </c:pt>
                <c:pt idx="2">
                  <c:v>Патронажи</c:v>
                </c:pt>
                <c:pt idx="3">
                  <c:v>Диспансеризация детей под опекой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</c:v>
                </c:pt>
                <c:pt idx="1">
                  <c:v>0.38400000000000001</c:v>
                </c:pt>
                <c:pt idx="2">
                  <c:v>1.4999999999999999E-2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2-4B72-86D4-ACAACB073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53611121841524"/>
          <c:w val="1"/>
          <c:h val="0.309199838187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</a:rPr>
              <a:t>Приемы по заболеванию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728429065929698"/>
          <c:y val="0.14634322176288087"/>
          <c:w val="0.47494242004102605"/>
          <c:h val="0.449408804245043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Приемы по заболеванию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A-4F7F-8209-736B193015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A-4F7F-8209-736B193015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A-4F7F-8209-736B193015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A-4F7F-8209-736B193015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49A-4F7F-8209-736B19301562}"/>
              </c:ext>
            </c:extLst>
          </c:dPt>
          <c:dLbls>
            <c:dLbl>
              <c:idx val="0"/>
              <c:layout>
                <c:manualLayout>
                  <c:x val="0.19607331005014181"/>
                  <c:y val="1.824813810457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A-4F7F-8209-736B19301562}"/>
                </c:ext>
              </c:extLst>
            </c:dLbl>
            <c:dLbl>
              <c:idx val="1"/>
              <c:layout>
                <c:manualLayout>
                  <c:x val="-0.14053309079722048"/>
                  <c:y val="-4.018099264619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A-4F7F-8209-736B19301562}"/>
                </c:ext>
              </c:extLst>
            </c:dLbl>
            <c:dLbl>
              <c:idx val="2"/>
              <c:layout>
                <c:manualLayout>
                  <c:x val="-0.12933093687832484"/>
                  <c:y val="-8.558154437680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9A-4F7F-8209-736B19301562}"/>
                </c:ext>
              </c:extLst>
            </c:dLbl>
            <c:dLbl>
              <c:idx val="3"/>
              <c:layout>
                <c:manualLayout>
                  <c:x val="-7.3316657254971593E-2"/>
                  <c:y val="-8.5992216378427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9A-4F7F-8209-736B19301562}"/>
                </c:ext>
              </c:extLst>
            </c:dLbl>
            <c:dLbl>
              <c:idx val="4"/>
              <c:layout>
                <c:manualLayout>
                  <c:x val="7.6043743218675824E-2"/>
                  <c:y val="-8.4361641437625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9A-4F7F-8209-736B19301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Посещения по поводу заболевания с повторной явкой</c:v>
                </c:pt>
                <c:pt idx="1">
                  <c:v>Неотложные</c:v>
                </c:pt>
                <c:pt idx="2">
                  <c:v>Посещения на дому, т.ч. активные</c:v>
                </c:pt>
                <c:pt idx="3">
                  <c:v>Разовые посещения по поводу заболевания</c:v>
                </c:pt>
                <c:pt idx="4">
                  <c:v>Диспансерные посещения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0.83599999999999997</c:v>
                </c:pt>
                <c:pt idx="1">
                  <c:v>3.7999999999999999E-2</c:v>
                </c:pt>
                <c:pt idx="2">
                  <c:v>7.4999999999999997E-2</c:v>
                </c:pt>
                <c:pt idx="3">
                  <c:v>3.7999999999999999E-2</c:v>
                </c:pt>
                <c:pt idx="4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9A-4F7F-8209-736B19301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18044439030258E-3"/>
          <c:y val="0.61828213283734879"/>
          <c:w val="0.99591618463990716"/>
          <c:h val="0.36683051867365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2439103923785"/>
          <c:y val="4.2070309912013416E-2"/>
          <c:w val="0.82078189577344152"/>
          <c:h val="0.6578345543876416"/>
        </c:manualLayout>
      </c:layout>
      <c:barChart>
        <c:barDir val="col"/>
        <c:grouping val="clustered"/>
        <c:varyColors val="0"/>
        <c:ser>
          <c:idx val="0"/>
          <c:order val="0"/>
          <c:tx>
            <c:v>2024</c:v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органов дыхания</c:v>
                </c:pt>
                <c:pt idx="2">
                  <c:v>Болезни органов пищеварения</c:v>
                </c:pt>
                <c:pt idx="3">
                  <c:v>Болезни костно-мышечной системы</c:v>
                </c:pt>
                <c:pt idx="4">
                  <c:v>Болезни мочеполовой системы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287</c:v>
                </c:pt>
                <c:pt idx="1">
                  <c:v>42774</c:v>
                </c:pt>
                <c:pt idx="2">
                  <c:v>1497</c:v>
                </c:pt>
                <c:pt idx="3">
                  <c:v>5243</c:v>
                </c:pt>
                <c:pt idx="4">
                  <c:v>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7-4333-80AC-090AA3F0AB85}"/>
            </c:ext>
          </c:extLst>
        </c:ser>
        <c:ser>
          <c:idx val="1"/>
          <c:order val="1"/>
          <c:tx>
            <c:v>2025</c:v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органов дыхания</c:v>
                </c:pt>
                <c:pt idx="2">
                  <c:v>Болезни органов пищеварения</c:v>
                </c:pt>
                <c:pt idx="3">
                  <c:v>Болезни костно-мышечной системы</c:v>
                </c:pt>
                <c:pt idx="4">
                  <c:v>Болезни мочеполовой системы</c:v>
                </c:pt>
              </c:strCache>
            </c:strRef>
          </c:cat>
          <c:val>
            <c:numRef>
              <c:f>Лист1!$A$3:$E$3</c:f>
              <c:numCache>
                <c:formatCode>General</c:formatCode>
                <c:ptCount val="5"/>
                <c:pt idx="0">
                  <c:v>418</c:v>
                </c:pt>
                <c:pt idx="1">
                  <c:v>48274</c:v>
                </c:pt>
                <c:pt idx="2">
                  <c:v>1226</c:v>
                </c:pt>
                <c:pt idx="3">
                  <c:v>4392</c:v>
                </c:pt>
                <c:pt idx="4">
                  <c:v>2518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E7-4333-80AC-090AA3F0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3777567"/>
        <c:axId val="1953776735"/>
      </c:barChart>
      <c:catAx>
        <c:axId val="19537775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3776735"/>
        <c:crosses val="autoZero"/>
        <c:auto val="1"/>
        <c:lblAlgn val="ctr"/>
        <c:lblOffset val="100"/>
        <c:noMultiLvlLbl val="0"/>
      </c:catAx>
      <c:valAx>
        <c:axId val="195377673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377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55785743224673"/>
          <c:y val="0.87883798293422966"/>
          <c:w val="0.17514534845212285"/>
          <c:h val="9.0706431373995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Врачи</a:t>
            </a:r>
          </a:p>
        </c:rich>
      </c:tx>
      <c:layout>
        <c:manualLayout>
          <c:xMode val="edge"/>
          <c:yMode val="edge"/>
          <c:x val="0.36531017084173473"/>
          <c:y val="3.42728743444459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31855092682479"/>
          <c:y val="0.19069420257823305"/>
          <c:w val="0.65200877424293846"/>
          <c:h val="0.57184512682425148"/>
        </c:manualLayout>
      </c:layout>
      <c:doughnut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E4-4924-A56C-654A4344CE07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5E4-4924-A56C-654A4344CE07}"/>
              </c:ext>
            </c:extLst>
          </c:dPt>
          <c:dLbls>
            <c:dLbl>
              <c:idx val="0"/>
              <c:layout>
                <c:manualLayout>
                  <c:x val="-9.7693299655042726E-2"/>
                  <c:y val="1.370912528494336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98,5%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E4-4924-A56C-654A4344CE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E4-4924-A56C-654A4344C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Лист1!$B$168:$B$169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Лист1!$C$168:$C$169</c:f>
              <c:numCache>
                <c:formatCode>0.0%</c:formatCode>
                <c:ptCount val="2"/>
                <c:pt idx="0">
                  <c:v>0.87224080267558535</c:v>
                </c:pt>
                <c:pt idx="1">
                  <c:v>0.12775919732441474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E4-4924-A56C-654A4344CE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Средний медицинский</a:t>
            </a:r>
            <a:r>
              <a:rPr lang="ru-RU" sz="2000" baseline="0" dirty="0"/>
              <a:t> </a:t>
            </a:r>
            <a:r>
              <a:rPr lang="ru-RU" sz="2000" dirty="0"/>
              <a:t>персонал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6E6-45AA-9242-6DCC86D723CE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6E6-45AA-9242-6DCC86D723CE}"/>
              </c:ext>
            </c:extLst>
          </c:dPt>
          <c:dLbls>
            <c:dLbl>
              <c:idx val="0"/>
              <c:layout>
                <c:manualLayout>
                  <c:x val="-0.12113969157225289"/>
                  <c:y val="1.734125514639296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99,0%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6E6-45AA-9242-6DCC86D723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/>
                      <a:t>1,0%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6E6-45AA-9242-6DCC86D72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Лист1!$H$168:$H$169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Лист1!$I$168:$I$169</c:f>
              <c:numCache>
                <c:formatCode>0.0%</c:formatCode>
                <c:ptCount val="2"/>
                <c:pt idx="0">
                  <c:v>0.81717011128775829</c:v>
                </c:pt>
                <c:pt idx="1">
                  <c:v>0.18282988871224165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E6-45AA-9242-6DCC86D723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Всего должностей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CD-403E-B1A0-A4A4D99ABB17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9CD-403E-B1A0-A4A4D99ABB17}"/>
              </c:ext>
            </c:extLst>
          </c:dPt>
          <c:dLbls>
            <c:dLbl>
              <c:idx val="0"/>
              <c:layout>
                <c:manualLayout>
                  <c:x val="-0.10160103164124436"/>
                  <c:y val="6.9365020585571858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98,7%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CD-403E-B1A0-A4A4D99ABB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/>
                      <a:t>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9CD-403E-B1A0-A4A4D99ABB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Лист1!$H$168:$H$169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Лист1!$I$168:$I$169</c:f>
              <c:numCache>
                <c:formatCode>0.0%</c:formatCode>
                <c:ptCount val="2"/>
                <c:pt idx="0">
                  <c:v>0.81717011128775829</c:v>
                </c:pt>
                <c:pt idx="1">
                  <c:v>0.18282988871224165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D-403E-B1A0-A4A4D99AB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</cdr:x>
      <cdr:y>0.37961</cdr:y>
    </cdr:from>
    <cdr:to>
      <cdr:x>0.21021</cdr:x>
      <cdr:y>0.5584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53ADEE4F-3C29-E132-64C5-03CD051ECD1D}"/>
            </a:ext>
          </a:extLst>
        </cdr:cNvPr>
        <cdr:cNvSpPr txBox="1"/>
      </cdr:nvSpPr>
      <cdr:spPr>
        <a:xfrm xmlns:a="http://schemas.openxmlformats.org/drawingml/2006/main">
          <a:off x="268672" y="718836"/>
          <a:ext cx="74892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18 979</a:t>
          </a:r>
        </a:p>
      </cdr:txBody>
    </cdr:sp>
  </cdr:relSizeAnchor>
  <cdr:relSizeAnchor xmlns:cdr="http://schemas.openxmlformats.org/drawingml/2006/chartDrawing">
    <cdr:from>
      <cdr:x>0.77714</cdr:x>
      <cdr:y>0.35204</cdr:y>
    </cdr:from>
    <cdr:to>
      <cdr:x>0.93185</cdr:x>
      <cdr:y>0.53083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9DE34BB3-D69F-97DB-D102-B9B063EB97EF}"/>
            </a:ext>
          </a:extLst>
        </cdr:cNvPr>
        <cdr:cNvSpPr txBox="1"/>
      </cdr:nvSpPr>
      <cdr:spPr>
        <a:xfrm xmlns:a="http://schemas.openxmlformats.org/drawingml/2006/main">
          <a:off x="3762082" y="666629"/>
          <a:ext cx="74892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19 827</a:t>
          </a:r>
        </a:p>
      </cdr:txBody>
    </cdr:sp>
  </cdr:relSizeAnchor>
  <cdr:relSizeAnchor xmlns:cdr="http://schemas.openxmlformats.org/drawingml/2006/chartDrawing">
    <cdr:from>
      <cdr:x>0.1076</cdr:x>
      <cdr:y>0.59369</cdr:y>
    </cdr:from>
    <cdr:to>
      <cdr:x>0.92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5AF1247-42A2-62C2-B849-B64508D46A0D}"/>
            </a:ext>
          </a:extLst>
        </cdr:cNvPr>
        <cdr:cNvSpPr txBox="1"/>
      </cdr:nvSpPr>
      <cdr:spPr>
        <a:xfrm xmlns:a="http://schemas.openxmlformats.org/drawingml/2006/main">
          <a:off x="523048" y="1336089"/>
          <a:ext cx="394916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0.46934</cdr:x>
      <cdr:y>0.72556</cdr:y>
    </cdr:from>
    <cdr:to>
      <cdr:x>0.5722</cdr:x>
      <cdr:y>0.8337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D12AB4F5-A108-4547-A823-789F1F72A87B}"/>
            </a:ext>
          </a:extLst>
        </cdr:cNvPr>
        <cdr:cNvSpPr txBox="1"/>
      </cdr:nvSpPr>
      <cdr:spPr>
        <a:xfrm xmlns:a="http://schemas.openxmlformats.org/drawingml/2006/main">
          <a:off x="4428754" y="2478146"/>
          <a:ext cx="97063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-18,1</a:t>
          </a:r>
          <a:r>
            <a: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0.37869</cdr:x>
      <cdr:y>0.40927</cdr:y>
    </cdr:from>
    <cdr:to>
      <cdr:x>0.5818</cdr:x>
      <cdr:y>0.52902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3F7C820-7EFD-7C67-DE49-634A36CB3476}"/>
            </a:ext>
          </a:extLst>
        </cdr:cNvPr>
        <cdr:cNvSpPr txBox="1"/>
      </cdr:nvSpPr>
      <cdr:spPr>
        <a:xfrm xmlns:a="http://schemas.openxmlformats.org/drawingml/2006/main">
          <a:off x="1230733" y="1516592"/>
          <a:ext cx="660105" cy="44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134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0.41548</cdr:x>
      <cdr:y>0.43208</cdr:y>
    </cdr:from>
    <cdr:to>
      <cdr:x>0.57456</cdr:x>
      <cdr:y>0.5315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89D15F9-5C07-9831-E567-F3AFF89D1153}"/>
            </a:ext>
          </a:extLst>
        </cdr:cNvPr>
        <cdr:cNvSpPr txBox="1"/>
      </cdr:nvSpPr>
      <cdr:spPr>
        <a:xfrm xmlns:a="http://schemas.openxmlformats.org/drawingml/2006/main">
          <a:off x="1350291" y="1582181"/>
          <a:ext cx="516996" cy="364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125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0.43188</cdr:x>
      <cdr:y>0.38025</cdr:y>
    </cdr:from>
    <cdr:to>
      <cdr:x>0.56812</cdr:x>
      <cdr:y>0.5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89D15F9-5C07-9831-E567-F3AFF89D1153}"/>
            </a:ext>
          </a:extLst>
        </cdr:cNvPr>
        <cdr:cNvSpPr txBox="1"/>
      </cdr:nvSpPr>
      <cdr:spPr>
        <a:xfrm xmlns:a="http://schemas.openxmlformats.org/drawingml/2006/main">
          <a:off x="1403595" y="1392395"/>
          <a:ext cx="442775" cy="4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259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4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26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5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08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4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3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4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8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1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0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9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20FF-B7F8-A44A-AA2F-50BF3AEBFA3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7E1C63-ADC0-29EE-BE4B-B4ED92CC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307" y="709755"/>
            <a:ext cx="9144000" cy="108374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Государственное бюджетное учреждение здравоохранение города Москвы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ДЕТСКАЯ ГОРОДСКАЯ ПОЛИКЛИНИКА № 91 ДЗМ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E771DD-E5E4-45C8-9733-18B0D2D7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1" y="5103995"/>
            <a:ext cx="1207478" cy="1338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069EE-668E-7BA7-C7CC-3A5B237DC90D}"/>
              </a:ext>
            </a:extLst>
          </p:cNvPr>
          <p:cNvSpPr txBox="1"/>
          <p:nvPr/>
        </p:nvSpPr>
        <p:spPr>
          <a:xfrm>
            <a:off x="1490876" y="2644170"/>
            <a:ext cx="7234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Годовой отчет главного врача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ГБУЗ «ДГП № 91 ДЗМ»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Н. В. Околот</a:t>
            </a:r>
          </a:p>
        </p:txBody>
      </p:sp>
    </p:spTree>
    <p:extLst>
      <p:ext uri="{BB962C8B-B14F-4D97-AF65-F5344CB8AC3E}">
        <p14:creationId xmlns:p14="http://schemas.microsoft.com/office/powerpoint/2010/main" val="307570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FD77E7B-1451-753B-0F4F-032AD74378F0}"/>
              </a:ext>
            </a:extLst>
          </p:cNvPr>
          <p:cNvSpPr/>
          <p:nvPr/>
        </p:nvSpPr>
        <p:spPr>
          <a:xfrm>
            <a:off x="171450" y="851326"/>
            <a:ext cx="9436117" cy="4891284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C66B2-A791-641A-5CE3-44DDEAA20D90}"/>
              </a:ext>
            </a:extLst>
          </p:cNvPr>
          <p:cNvSpPr txBox="1"/>
          <p:nvPr/>
        </p:nvSpPr>
        <p:spPr>
          <a:xfrm>
            <a:off x="1538845" y="127597"/>
            <a:ext cx="7335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заболеваемости за 2025 год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7C503-3DDB-40DA-BFC2-664E592DFA44}"/>
              </a:ext>
            </a:extLst>
          </p:cNvPr>
          <p:cNvGrpSpPr/>
          <p:nvPr/>
        </p:nvGrpSpPr>
        <p:grpSpPr>
          <a:xfrm>
            <a:off x="1222310" y="968131"/>
            <a:ext cx="7652298" cy="1608498"/>
            <a:chOff x="1744253" y="1115390"/>
            <a:chExt cx="6844095" cy="1608498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E29EDF92-55CA-4D28-9DB4-6326572E4E42}"/>
                </a:ext>
              </a:extLst>
            </p:cNvPr>
            <p:cNvGrpSpPr/>
            <p:nvPr/>
          </p:nvGrpSpPr>
          <p:grpSpPr>
            <a:xfrm>
              <a:off x="1744253" y="1115390"/>
              <a:ext cx="1584176" cy="1608498"/>
              <a:chOff x="1744253" y="1115390"/>
              <a:chExt cx="1584176" cy="1608498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43CDC3DC-FA88-49D1-AC01-F1B53316B140}"/>
                  </a:ext>
                </a:extLst>
              </p:cNvPr>
              <p:cNvGrpSpPr/>
              <p:nvPr/>
            </p:nvGrpSpPr>
            <p:grpSpPr>
              <a:xfrm>
                <a:off x="2033785" y="1115390"/>
                <a:ext cx="1005113" cy="1005113"/>
                <a:chOff x="2033785" y="1115390"/>
                <a:chExt cx="1005113" cy="1005113"/>
              </a:xfrm>
            </p:grpSpPr>
            <p:sp>
              <p:nvSpPr>
                <p:cNvPr id="5" name="Овал 4">
                  <a:extLst>
                    <a:ext uri="{FF2B5EF4-FFF2-40B4-BE49-F238E27FC236}">
                      <a16:creationId xmlns:a16="http://schemas.microsoft.com/office/drawing/2014/main" id="{8D133BE5-4983-1B8A-8B7E-98A4D4D20F21}"/>
                    </a:ext>
                  </a:extLst>
                </p:cNvPr>
                <p:cNvSpPr/>
                <p:nvPr/>
              </p:nvSpPr>
              <p:spPr>
                <a:xfrm>
                  <a:off x="2033785" y="1115390"/>
                  <a:ext cx="1005113" cy="1005113"/>
                </a:xfrm>
                <a:prstGeom prst="ellipse">
                  <a:avLst/>
                </a:prstGeom>
                <a:solidFill>
                  <a:srgbClr val="9FC6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026" name="Picture 2" descr="Picture background">
                  <a:extLst>
                    <a:ext uri="{FF2B5EF4-FFF2-40B4-BE49-F238E27FC236}">
                      <a16:creationId xmlns:a16="http://schemas.microsoft.com/office/drawing/2014/main" id="{DDC1BBCF-8040-7425-F7F3-FD05DE553C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170777" y="1253907"/>
                  <a:ext cx="731130" cy="6482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0" name="Заголовок 1"/>
              <p:cNvSpPr txBox="1">
                <a:spLocks/>
              </p:cNvSpPr>
              <p:nvPr/>
            </p:nvSpPr>
            <p:spPr>
              <a:xfrm>
                <a:off x="1744253" y="2185751"/>
                <a:ext cx="1584176" cy="5381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Болезни </a:t>
                </a:r>
              </a:p>
              <a:p>
                <a:pPr algn="ctr"/>
                <a:r>
                  <a:rPr lang="ru-RU" sz="14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системы кровообращения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9EB5EDE3-270F-46CD-B95F-E2A1154C769D}"/>
                </a:ext>
              </a:extLst>
            </p:cNvPr>
            <p:cNvGrpSpPr/>
            <p:nvPr/>
          </p:nvGrpSpPr>
          <p:grpSpPr>
            <a:xfrm>
              <a:off x="3149242" y="1115390"/>
              <a:ext cx="1440160" cy="1477135"/>
              <a:chOff x="3149242" y="1115390"/>
              <a:chExt cx="1440160" cy="1477135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AFA37A95-E7B1-43FB-B75F-9959B5F809F5}"/>
                  </a:ext>
                </a:extLst>
              </p:cNvPr>
              <p:cNvGrpSpPr/>
              <p:nvPr/>
            </p:nvGrpSpPr>
            <p:grpSpPr>
              <a:xfrm>
                <a:off x="3366767" y="1115390"/>
                <a:ext cx="1005113" cy="1005113"/>
                <a:chOff x="3366767" y="1115390"/>
                <a:chExt cx="1005113" cy="1005113"/>
              </a:xfrm>
            </p:grpSpPr>
            <p:sp>
              <p:nvSpPr>
                <p:cNvPr id="3" name="Овал 2">
                  <a:extLst>
                    <a:ext uri="{FF2B5EF4-FFF2-40B4-BE49-F238E27FC236}">
                      <a16:creationId xmlns:a16="http://schemas.microsoft.com/office/drawing/2014/main" id="{71DAFC95-94D3-A5D3-2D00-F875BE740DA2}"/>
                    </a:ext>
                  </a:extLst>
                </p:cNvPr>
                <p:cNvSpPr/>
                <p:nvPr/>
              </p:nvSpPr>
              <p:spPr>
                <a:xfrm>
                  <a:off x="3366767" y="1115390"/>
                  <a:ext cx="1005113" cy="1005113"/>
                </a:xfrm>
                <a:prstGeom prst="ellipse">
                  <a:avLst/>
                </a:prstGeom>
                <a:solidFill>
                  <a:srgbClr val="9FC6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030" name="Picture 6" descr="Picture background">
                  <a:extLst>
                    <a:ext uri="{FF2B5EF4-FFF2-40B4-BE49-F238E27FC236}">
                      <a16:creationId xmlns:a16="http://schemas.microsoft.com/office/drawing/2014/main" id="{B2E8A191-BC33-9675-83BF-46CF6FBB12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013" y="1260689"/>
                  <a:ext cx="640619" cy="627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Заголовок 1"/>
              <p:cNvSpPr txBox="1">
                <a:spLocks/>
              </p:cNvSpPr>
              <p:nvPr/>
            </p:nvSpPr>
            <p:spPr>
              <a:xfrm>
                <a:off x="3149242" y="2182819"/>
                <a:ext cx="1440160" cy="40970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Болезни органов дыхания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DE8BE06-CC92-497F-A3BD-6BB42A89204A}"/>
                </a:ext>
              </a:extLst>
            </p:cNvPr>
            <p:cNvGrpSpPr/>
            <p:nvPr/>
          </p:nvGrpSpPr>
          <p:grpSpPr>
            <a:xfrm>
              <a:off x="4479370" y="1124849"/>
              <a:ext cx="1440160" cy="1513269"/>
              <a:chOff x="4479370" y="1124849"/>
              <a:chExt cx="1440160" cy="1513269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F0A3F69A-446A-4C8A-B26A-83F0C08A67D7}"/>
                  </a:ext>
                </a:extLst>
              </p:cNvPr>
              <p:cNvGrpSpPr/>
              <p:nvPr/>
            </p:nvGrpSpPr>
            <p:grpSpPr>
              <a:xfrm>
                <a:off x="4699749" y="1124849"/>
                <a:ext cx="1005113" cy="1005113"/>
                <a:chOff x="4699749" y="1124849"/>
                <a:chExt cx="1005113" cy="1005113"/>
              </a:xfrm>
            </p:grpSpPr>
            <p:sp>
              <p:nvSpPr>
                <p:cNvPr id="2" name="Овал 1">
                  <a:extLst>
                    <a:ext uri="{FF2B5EF4-FFF2-40B4-BE49-F238E27FC236}">
                      <a16:creationId xmlns:a16="http://schemas.microsoft.com/office/drawing/2014/main" id="{8E62F90F-DEB8-3659-F422-0CA895B0063E}"/>
                    </a:ext>
                  </a:extLst>
                </p:cNvPr>
                <p:cNvSpPr/>
                <p:nvPr/>
              </p:nvSpPr>
              <p:spPr>
                <a:xfrm>
                  <a:off x="4699749" y="1124849"/>
                  <a:ext cx="1005113" cy="1005113"/>
                </a:xfrm>
                <a:prstGeom prst="ellipse">
                  <a:avLst/>
                </a:prstGeom>
                <a:solidFill>
                  <a:srgbClr val="9FC6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6" name="Рисунок 15">
                  <a:extLst>
                    <a:ext uri="{FF2B5EF4-FFF2-40B4-BE49-F238E27FC236}">
                      <a16:creationId xmlns:a16="http://schemas.microsoft.com/office/drawing/2014/main" id="{E5DC0790-9F08-0DD1-B41E-0910055E82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1090" y="1327689"/>
                  <a:ext cx="562430" cy="562430"/>
                </a:xfrm>
                <a:prstGeom prst="rect">
                  <a:avLst/>
                </a:prstGeom>
              </p:spPr>
            </p:pic>
          </p:grpSp>
          <p:sp>
            <p:nvSpPr>
              <p:cNvPr id="52" name="Заголовок 1"/>
              <p:cNvSpPr txBox="1">
                <a:spLocks/>
              </p:cNvSpPr>
              <p:nvPr/>
            </p:nvSpPr>
            <p:spPr>
              <a:xfrm>
                <a:off x="4479370" y="2188034"/>
                <a:ext cx="1440160" cy="45008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Болезни органов пищеварения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3E457B92-4C56-4BF2-83C8-82E368E27E20}"/>
                </a:ext>
              </a:extLst>
            </p:cNvPr>
            <p:cNvGrpSpPr/>
            <p:nvPr/>
          </p:nvGrpSpPr>
          <p:grpSpPr>
            <a:xfrm>
              <a:off x="5777085" y="1138477"/>
              <a:ext cx="1512827" cy="1521709"/>
              <a:chOff x="5777085" y="1138477"/>
              <a:chExt cx="1512827" cy="1521709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291B6BFD-3E5A-4BC3-B37E-3196F549365F}"/>
                  </a:ext>
                </a:extLst>
              </p:cNvPr>
              <p:cNvGrpSpPr/>
              <p:nvPr/>
            </p:nvGrpSpPr>
            <p:grpSpPr>
              <a:xfrm>
                <a:off x="6032731" y="1138477"/>
                <a:ext cx="1005113" cy="1005113"/>
                <a:chOff x="6032731" y="1138477"/>
                <a:chExt cx="1005113" cy="1005113"/>
              </a:xfrm>
            </p:grpSpPr>
            <p:sp>
              <p:nvSpPr>
                <p:cNvPr id="4" name="Овал 3">
                  <a:extLst>
                    <a:ext uri="{FF2B5EF4-FFF2-40B4-BE49-F238E27FC236}">
                      <a16:creationId xmlns:a16="http://schemas.microsoft.com/office/drawing/2014/main" id="{41DE7014-50DA-B1DC-BA04-81B4EBB95493}"/>
                    </a:ext>
                  </a:extLst>
                </p:cNvPr>
                <p:cNvSpPr/>
                <p:nvPr/>
              </p:nvSpPr>
              <p:spPr>
                <a:xfrm>
                  <a:off x="6032731" y="1138477"/>
                  <a:ext cx="1005113" cy="1005113"/>
                </a:xfrm>
                <a:prstGeom prst="ellipse">
                  <a:avLst/>
                </a:prstGeom>
                <a:solidFill>
                  <a:srgbClr val="9FC6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032" name="Picture 8" descr="Picture background">
                  <a:extLst>
                    <a:ext uri="{FF2B5EF4-FFF2-40B4-BE49-F238E27FC236}">
                      <a16:creationId xmlns:a16="http://schemas.microsoft.com/office/drawing/2014/main" id="{F956906A-FAFA-6E03-0B10-1BCDDDB07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8377" y="1260689"/>
                  <a:ext cx="550245" cy="7334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3" name="Заголовок 1"/>
              <p:cNvSpPr txBox="1">
                <a:spLocks/>
              </p:cNvSpPr>
              <p:nvPr/>
            </p:nvSpPr>
            <p:spPr>
              <a:xfrm>
                <a:off x="5777085" y="2151996"/>
                <a:ext cx="1512827" cy="50819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Болезни </a:t>
                </a:r>
                <a:b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костно-мышечной системы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AF1D96E1-B050-4A18-B929-8F2DE56C410B}"/>
                </a:ext>
              </a:extLst>
            </p:cNvPr>
            <p:cNvGrpSpPr/>
            <p:nvPr/>
          </p:nvGrpSpPr>
          <p:grpSpPr>
            <a:xfrm>
              <a:off x="7148188" y="1115390"/>
              <a:ext cx="1440160" cy="1601626"/>
              <a:chOff x="7148188" y="1115390"/>
              <a:chExt cx="1440160" cy="1601626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E146E204-98CB-46C3-AFD2-6E4614AC2EEB}"/>
                  </a:ext>
                </a:extLst>
              </p:cNvPr>
              <p:cNvGrpSpPr/>
              <p:nvPr/>
            </p:nvGrpSpPr>
            <p:grpSpPr>
              <a:xfrm>
                <a:off x="7365713" y="1115390"/>
                <a:ext cx="1005113" cy="1005113"/>
                <a:chOff x="7365713" y="1115390"/>
                <a:chExt cx="1005113" cy="1005113"/>
              </a:xfrm>
            </p:grpSpPr>
            <p:sp>
              <p:nvSpPr>
                <p:cNvPr id="6" name="Овал 5">
                  <a:extLst>
                    <a:ext uri="{FF2B5EF4-FFF2-40B4-BE49-F238E27FC236}">
                      <a16:creationId xmlns:a16="http://schemas.microsoft.com/office/drawing/2014/main" id="{B06620BA-755B-35FB-4017-828F92EFE7D0}"/>
                    </a:ext>
                  </a:extLst>
                </p:cNvPr>
                <p:cNvSpPr/>
                <p:nvPr/>
              </p:nvSpPr>
              <p:spPr>
                <a:xfrm>
                  <a:off x="7365713" y="1115390"/>
                  <a:ext cx="1005113" cy="1005113"/>
                </a:xfrm>
                <a:prstGeom prst="ellipse">
                  <a:avLst/>
                </a:prstGeom>
                <a:solidFill>
                  <a:srgbClr val="9FC6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7" name="Рисунок 16">
                  <a:extLst>
                    <a:ext uri="{FF2B5EF4-FFF2-40B4-BE49-F238E27FC236}">
                      <a16:creationId xmlns:a16="http://schemas.microsoft.com/office/drawing/2014/main" id="{E25DEED3-3D58-D447-2CA2-6873E824C6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4023" y="1343159"/>
                  <a:ext cx="568491" cy="568491"/>
                </a:xfrm>
                <a:prstGeom prst="rect">
                  <a:avLst/>
                </a:prstGeom>
              </p:spPr>
            </p:pic>
          </p:grpSp>
          <p:sp>
            <p:nvSpPr>
              <p:cNvPr id="54" name="Заголовок 1"/>
              <p:cNvSpPr txBox="1">
                <a:spLocks/>
              </p:cNvSpPr>
              <p:nvPr/>
            </p:nvSpPr>
            <p:spPr>
              <a:xfrm>
                <a:off x="7148188" y="2178879"/>
                <a:ext cx="1440160" cy="5381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Болезни </a:t>
                </a:r>
                <a:b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мочеполовой </a:t>
                </a:r>
                <a:b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13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системы</a:t>
                </a:r>
              </a:p>
            </p:txBody>
          </p:sp>
        </p:grpSp>
      </p:grp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262C363B-7BF7-4ACC-96A3-F84284AB2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448591"/>
              </p:ext>
            </p:extLst>
          </p:nvPr>
        </p:nvGraphicFramePr>
        <p:xfrm>
          <a:off x="171450" y="2327119"/>
          <a:ext cx="9436117" cy="341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2AB4F5-A108-4547-A823-789F1F72A87B}"/>
              </a:ext>
            </a:extLst>
          </p:cNvPr>
          <p:cNvSpPr txBox="1"/>
          <p:nvPr/>
        </p:nvSpPr>
        <p:spPr>
          <a:xfrm>
            <a:off x="1546032" y="4805265"/>
            <a:ext cx="9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+30,3%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4F7DC7-71AD-4404-AF7E-CE411D13D603}"/>
              </a:ext>
            </a:extLst>
          </p:cNvPr>
          <p:cNvSpPr txBox="1"/>
          <p:nvPr/>
        </p:nvSpPr>
        <p:spPr>
          <a:xfrm>
            <a:off x="3113004" y="4805265"/>
            <a:ext cx="9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338153-0FEE-4605-8801-0BA1939A5AED}"/>
              </a:ext>
            </a:extLst>
          </p:cNvPr>
          <p:cNvSpPr txBox="1"/>
          <p:nvPr/>
        </p:nvSpPr>
        <p:spPr>
          <a:xfrm>
            <a:off x="6170372" y="4812483"/>
            <a:ext cx="9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-16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6B19AE-2A1F-460A-9D1E-997E9BD7F020}"/>
              </a:ext>
            </a:extLst>
          </p:cNvPr>
          <p:cNvSpPr txBox="1"/>
          <p:nvPr/>
        </p:nvSpPr>
        <p:spPr>
          <a:xfrm>
            <a:off x="7706756" y="4805265"/>
            <a:ext cx="9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5530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D9A9501-0AFD-4DDE-B611-59C84EF67E70}"/>
              </a:ext>
            </a:extLst>
          </p:cNvPr>
          <p:cNvSpPr/>
          <p:nvPr/>
        </p:nvSpPr>
        <p:spPr>
          <a:xfrm>
            <a:off x="276226" y="851326"/>
            <a:ext cx="8905874" cy="6006674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BF4D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0C850B-B408-49F1-BEA9-6A5B9D15FC2F}"/>
              </a:ext>
            </a:extLst>
          </p:cNvPr>
          <p:cNvGrpSpPr/>
          <p:nvPr/>
        </p:nvGrpSpPr>
        <p:grpSpPr>
          <a:xfrm>
            <a:off x="313963" y="1207684"/>
            <a:ext cx="8479211" cy="5574115"/>
            <a:chOff x="915568" y="1227784"/>
            <a:chExt cx="7949560" cy="4514826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0505" y="1227784"/>
              <a:ext cx="871926" cy="8719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559" y="1229714"/>
              <a:ext cx="871925" cy="871925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C7F1753-1210-7E76-670D-7A2C0D62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0033" y="1227784"/>
              <a:ext cx="871925" cy="87192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0D32EFB-0441-605C-490C-A4D662473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9085" y="1236059"/>
              <a:ext cx="871926" cy="871926"/>
            </a:xfrm>
            <a:prstGeom prst="rect">
              <a:avLst/>
            </a:prstGeom>
          </p:spPr>
        </p:pic>
        <p:sp>
          <p:nvSpPr>
            <p:cNvPr id="65" name="Заголовок 1"/>
            <p:cNvSpPr txBox="1">
              <a:spLocks/>
            </p:cNvSpPr>
            <p:nvPr/>
          </p:nvSpPr>
          <p:spPr>
            <a:xfrm>
              <a:off x="2681190" y="2106855"/>
              <a:ext cx="1440160" cy="15594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</a:t>
              </a:r>
            </a:p>
            <a:p>
              <a:pPr algn="ctr"/>
              <a:r>
                <a:rPr lang="ru-RU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гл. здание</a:t>
              </a: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58" name="Заголовок 1"/>
            <p:cNvSpPr txBox="1">
              <a:spLocks/>
            </p:cNvSpPr>
            <p:nvPr/>
          </p:nvSpPr>
          <p:spPr>
            <a:xfrm>
              <a:off x="4264182" y="2113953"/>
              <a:ext cx="1440160" cy="15523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 Филиал 1</a:t>
              </a: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134</a:t>
              </a:r>
            </a:p>
          </p:txBody>
        </p:sp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F590DDEB-E0DA-DECD-8D74-4E1B6B71891E}"/>
                </a:ext>
              </a:extLst>
            </p:cNvPr>
            <p:cNvSpPr txBox="1">
              <a:spLocks/>
            </p:cNvSpPr>
            <p:nvPr/>
          </p:nvSpPr>
          <p:spPr>
            <a:xfrm>
              <a:off x="5841976" y="2115545"/>
              <a:ext cx="1440160" cy="13134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 Филиал 2</a:t>
              </a: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71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EBE57743-2085-FFE7-9B43-B49BAE1DEBFC}"/>
                </a:ext>
              </a:extLst>
            </p:cNvPr>
            <p:cNvSpPr txBox="1">
              <a:spLocks/>
            </p:cNvSpPr>
            <p:nvPr/>
          </p:nvSpPr>
          <p:spPr>
            <a:xfrm>
              <a:off x="7424968" y="2135810"/>
              <a:ext cx="1440160" cy="12931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 Филиал 3</a:t>
              </a: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77</a:t>
              </a:r>
            </a:p>
          </p:txBody>
        </p:sp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id="{A8AC94C8-6FFB-94FB-BD88-541925BF6F35}"/>
                </a:ext>
              </a:extLst>
            </p:cNvPr>
            <p:cNvSpPr txBox="1">
              <a:spLocks/>
            </p:cNvSpPr>
            <p:nvPr/>
          </p:nvSpPr>
          <p:spPr>
            <a:xfrm>
              <a:off x="915568" y="2176439"/>
              <a:ext cx="1661961" cy="14942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Общее число обращений 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 2025 год</a:t>
              </a:r>
            </a:p>
          </p:txBody>
        </p:sp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569190D1-714F-D77D-4FB7-3D5874032F97}"/>
                </a:ext>
              </a:extLst>
            </p:cNvPr>
            <p:cNvSpPr txBox="1">
              <a:spLocks/>
            </p:cNvSpPr>
            <p:nvPr/>
          </p:nvSpPr>
          <p:spPr>
            <a:xfrm>
              <a:off x="1162573" y="3392469"/>
              <a:ext cx="7418438" cy="2350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Число обращений за 2025 год – всего 387, из них 26 обоснованных.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Все обращения рассматриваются в индивидуальном порядке, результаты разбора докладываются на врачебно-сестринских конференциях.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B4013A9-E730-456F-A8DC-0022045A05F0}"/>
              </a:ext>
            </a:extLst>
          </p:cNvPr>
          <p:cNvSpPr txBox="1"/>
          <p:nvPr/>
        </p:nvSpPr>
        <p:spPr>
          <a:xfrm>
            <a:off x="1709373" y="3257239"/>
            <a:ext cx="58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387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1EC9CF-38B4-46C7-B824-9F4FA1E96821}"/>
              </a:ext>
            </a:extLst>
          </p:cNvPr>
          <p:cNvSpPr txBox="1"/>
          <p:nvPr/>
        </p:nvSpPr>
        <p:spPr>
          <a:xfrm>
            <a:off x="1109010" y="159287"/>
            <a:ext cx="7846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Работа с жалобами и обращениями граждан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8057AA9-870F-4B05-9363-AEA87FB71753}"/>
              </a:ext>
            </a:extLst>
          </p:cNvPr>
          <p:cNvSpPr txBox="1">
            <a:spLocks/>
          </p:cNvSpPr>
          <p:nvPr/>
        </p:nvSpPr>
        <p:spPr>
          <a:xfrm>
            <a:off x="249343" y="3421204"/>
            <a:ext cx="1536113" cy="1076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Обоснованных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9E583C-E71C-4E9D-95FD-4FFD80CD129F}"/>
              </a:ext>
            </a:extLst>
          </p:cNvPr>
          <p:cNvSpPr txBox="1"/>
          <p:nvPr/>
        </p:nvSpPr>
        <p:spPr>
          <a:xfrm>
            <a:off x="1682483" y="3774788"/>
            <a:ext cx="58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EC3599-1BA1-4163-8C54-5AB73A58E683}"/>
              </a:ext>
            </a:extLst>
          </p:cNvPr>
          <p:cNvSpPr txBox="1"/>
          <p:nvPr/>
        </p:nvSpPr>
        <p:spPr>
          <a:xfrm>
            <a:off x="2677026" y="3724757"/>
            <a:ext cx="58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1BD4F7-85FD-4DDE-A0B9-A166D47AB328}"/>
              </a:ext>
            </a:extLst>
          </p:cNvPr>
          <p:cNvSpPr txBox="1"/>
          <p:nvPr/>
        </p:nvSpPr>
        <p:spPr>
          <a:xfrm>
            <a:off x="4360354" y="3742216"/>
            <a:ext cx="58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1444FD-BD7C-4B61-B7DA-474872B65D97}"/>
              </a:ext>
            </a:extLst>
          </p:cNvPr>
          <p:cNvSpPr txBox="1"/>
          <p:nvPr/>
        </p:nvSpPr>
        <p:spPr>
          <a:xfrm>
            <a:off x="7734370" y="3742216"/>
            <a:ext cx="58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557D7-9379-4D97-AE28-8222CCA16DBE}"/>
              </a:ext>
            </a:extLst>
          </p:cNvPr>
          <p:cNvSpPr txBox="1"/>
          <p:nvPr/>
        </p:nvSpPr>
        <p:spPr>
          <a:xfrm>
            <a:off x="6025507" y="3770170"/>
            <a:ext cx="58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8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ECE76-F808-72AB-E82F-BEAC88AB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45" y="3429000"/>
            <a:ext cx="3810648" cy="253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63F031F-A185-4DBC-B1B1-C2F125A3C067}"/>
              </a:ext>
            </a:extLst>
          </p:cNvPr>
          <p:cNvSpPr/>
          <p:nvPr/>
        </p:nvSpPr>
        <p:spPr>
          <a:xfrm>
            <a:off x="211153" y="722887"/>
            <a:ext cx="4228428" cy="4891284"/>
          </a:xfrm>
          <a:prstGeom prst="roundRect">
            <a:avLst/>
          </a:prstGeom>
          <a:solidFill>
            <a:srgbClr val="EBF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BAB40-2E36-FBE0-0D61-4262CD855DF6}"/>
              </a:ext>
            </a:extLst>
          </p:cNvPr>
          <p:cNvSpPr txBox="1"/>
          <p:nvPr/>
        </p:nvSpPr>
        <p:spPr>
          <a:xfrm>
            <a:off x="2040240" y="3061"/>
            <a:ext cx="6097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Оборудование поликлиники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836F-AFE3-96B3-3A66-9D79E0689FFA}"/>
              </a:ext>
            </a:extLst>
          </p:cNvPr>
          <p:cNvSpPr txBox="1"/>
          <p:nvPr/>
        </p:nvSpPr>
        <p:spPr>
          <a:xfrm>
            <a:off x="365022" y="817350"/>
            <a:ext cx="3920689" cy="295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Ультразвуковые сканеры - 10 единиц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Рентген аппараты - 3 единицы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ЭЭГ аппарат - 1 единица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СМАД - 17 единиц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Холтер - 19 единиц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Спирограф - 7 единиц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Аудиометры - 2 единицы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A7E275-4E3C-8D82-8EC1-DBA9674D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45" y="649832"/>
            <a:ext cx="3810648" cy="2518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F63ADC-E688-4460-3517-FD3F2AE272F0}"/>
              </a:ext>
            </a:extLst>
          </p:cNvPr>
          <p:cNvSpPr txBox="1"/>
          <p:nvPr/>
        </p:nvSpPr>
        <p:spPr>
          <a:xfrm>
            <a:off x="548821" y="3941039"/>
            <a:ext cx="3553089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том числе получено в 2025 году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Спирограф - 2 единицы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Аудиометры - 1 единица</a:t>
            </a:r>
          </a:p>
        </p:txBody>
      </p:sp>
    </p:spTree>
    <p:extLst>
      <p:ext uri="{BB962C8B-B14F-4D97-AF65-F5344CB8AC3E}">
        <p14:creationId xmlns:p14="http://schemas.microsoft.com/office/powerpoint/2010/main" val="203560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0E3FC4-F877-72ED-E2F3-FF11553B3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6889" y="174767"/>
            <a:ext cx="5776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Профили медицинской помощи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A66C6-B561-0B1A-849A-D3E61368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774" y="5300630"/>
            <a:ext cx="1207478" cy="1338016"/>
          </a:xfrm>
          <a:prstGeom prst="rect">
            <a:avLst/>
          </a:prstGeom>
        </p:spPr>
      </p:pic>
      <p:sp>
        <p:nvSpPr>
          <p:cNvPr id="8" name="Содержимое 3">
            <a:extLst>
              <a:ext uri="{FF2B5EF4-FFF2-40B4-BE49-F238E27FC236}">
                <a16:creationId xmlns:a16="http://schemas.microsoft.com/office/drawing/2014/main" id="{E2288C36-7F48-3215-D864-6D5575FEA89D}"/>
              </a:ext>
            </a:extLst>
          </p:cNvPr>
          <p:cNvSpPr txBox="1">
            <a:spLocks/>
          </p:cNvSpPr>
          <p:nvPr/>
        </p:nvSpPr>
        <p:spPr>
          <a:xfrm>
            <a:off x="6547322" y="1855482"/>
            <a:ext cx="3240360" cy="401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оториноларингология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офтальмология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рентгенология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сурдология-оториноларингология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травматология и ортопедия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ультразвуковая диагностика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физиотерапия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функциональная  диагностика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эндокринология</a:t>
            </a:r>
          </a:p>
        </p:txBody>
      </p:sp>
      <p:sp>
        <p:nvSpPr>
          <p:cNvPr id="9" name="Содержимое 3">
            <a:extLst>
              <a:ext uri="{FF2B5EF4-FFF2-40B4-BE49-F238E27FC236}">
                <a16:creationId xmlns:a16="http://schemas.microsoft.com/office/drawing/2014/main" id="{43B52BEE-57E5-9FF3-869C-A7FD818FC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8624" y="908758"/>
            <a:ext cx="3240360" cy="55965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педиатрия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акушерство и гинекология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аллергология  и иммунология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гастроэнтерология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детская кардиология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детская урология-андрология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детская хирургия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детская эндокринология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диетология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клиническая лабораторная диагностика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лечебная физкультура и спортивная медицина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неврология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организация здравоохранения и общественного здоровья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C8DCE17-22F7-82F4-6AA6-D19744DD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" y="4710787"/>
            <a:ext cx="2347250" cy="1563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F3C5325-8E47-ACF6-6A4D-2C45ECEE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" y="2809772"/>
            <a:ext cx="2347250" cy="156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5BC6269-7576-0FB1-3C1C-72FC1A91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" y="908758"/>
            <a:ext cx="2353538" cy="1567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307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ABD920-4921-43FE-B1EE-44C96AAB7529}"/>
              </a:ext>
            </a:extLst>
          </p:cNvPr>
          <p:cNvSpPr/>
          <p:nvPr/>
        </p:nvSpPr>
        <p:spPr>
          <a:xfrm>
            <a:off x="166971" y="986730"/>
            <a:ext cx="9462804" cy="4089802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8C4E1-AD2B-F255-93F2-443FCBE3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7" y="181381"/>
            <a:ext cx="8596668" cy="62202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Кадровый состав 2025 года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39A42A5-6E80-0A0E-64BD-9232C1BB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40041"/>
              </p:ext>
            </p:extLst>
          </p:nvPr>
        </p:nvGraphicFramePr>
        <p:xfrm>
          <a:off x="169508" y="986730"/>
          <a:ext cx="3249967" cy="366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6C7D13D-7490-C678-CEA7-ACB8038DB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70058"/>
              </p:ext>
            </p:extLst>
          </p:nvPr>
        </p:nvGraphicFramePr>
        <p:xfrm>
          <a:off x="3289584" y="986730"/>
          <a:ext cx="3249967" cy="366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A8F8D27-4E28-B6E4-E9CF-C9A5F1F39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209884"/>
              </p:ext>
            </p:extLst>
          </p:nvPr>
        </p:nvGraphicFramePr>
        <p:xfrm>
          <a:off x="6409660" y="986730"/>
          <a:ext cx="3249967" cy="366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86A779-59FB-68EC-2E2B-7B1B22511185}"/>
              </a:ext>
            </a:extLst>
          </p:cNvPr>
          <p:cNvSpPr txBox="1"/>
          <p:nvPr/>
        </p:nvSpPr>
        <p:spPr>
          <a:xfrm>
            <a:off x="600039" y="5076532"/>
            <a:ext cx="8596668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Прошли повышение квалификации: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2024 году врачи - 57 человек, средний медицинский персонал 110 человек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2025 году врачи - 59 человек, средний медицинский персонал 103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8348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35DDBB4B-3643-175B-C681-089106BB0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223" y="92100"/>
            <a:ext cx="846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Мероприятия в поликлиниках, реализованные в 20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году</a:t>
            </a:r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id="{F9E840FF-ACE8-CE76-366E-CBFCA0A3C982}"/>
              </a:ext>
            </a:extLst>
          </p:cNvPr>
          <p:cNvSpPr/>
          <p:nvPr/>
        </p:nvSpPr>
        <p:spPr>
          <a:xfrm>
            <a:off x="2176645" y="4837996"/>
            <a:ext cx="7310254" cy="1420072"/>
          </a:xfrm>
          <a:prstGeom prst="roundRect">
            <a:avLst>
              <a:gd name="adj" fmla="val 346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8DC29E1-B769-482E-86A1-E61D9EB751AB}"/>
              </a:ext>
            </a:extLst>
          </p:cNvPr>
          <p:cNvGrpSpPr/>
          <p:nvPr/>
        </p:nvGrpSpPr>
        <p:grpSpPr>
          <a:xfrm>
            <a:off x="518759" y="1265256"/>
            <a:ext cx="1505340" cy="1502493"/>
            <a:chOff x="1025422" y="1410533"/>
            <a:chExt cx="1505340" cy="150249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08D055F3-FB2C-7D9C-3125-53C7CC7D5D9C}"/>
                </a:ext>
              </a:extLst>
            </p:cNvPr>
            <p:cNvSpPr/>
            <p:nvPr/>
          </p:nvSpPr>
          <p:spPr>
            <a:xfrm>
              <a:off x="1025422" y="1410533"/>
              <a:ext cx="1505340" cy="1502493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1B1E7D4-330D-B789-10F8-21D727CF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531" y="1655010"/>
              <a:ext cx="841171" cy="931197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FCF85A0-8898-C586-1A21-8AFD66C9CC9C}"/>
              </a:ext>
            </a:extLst>
          </p:cNvPr>
          <p:cNvSpPr/>
          <p:nvPr/>
        </p:nvSpPr>
        <p:spPr>
          <a:xfrm>
            <a:off x="3572423" y="5469345"/>
            <a:ext cx="4518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Оперативный мониторинг работы МО с помощью системы видеонаблюдения и социальных сетей</a:t>
            </a:r>
          </a:p>
        </p:txBody>
      </p:sp>
      <p:sp>
        <p:nvSpPr>
          <p:cNvPr id="10" name="Скругленный прямоугольник 10">
            <a:extLst>
              <a:ext uri="{FF2B5EF4-FFF2-40B4-BE49-F238E27FC236}">
                <a16:creationId xmlns:a16="http://schemas.microsoft.com/office/drawing/2014/main" id="{95902B25-67F0-EEB1-C1BF-B006D72692A8}"/>
              </a:ext>
            </a:extLst>
          </p:cNvPr>
          <p:cNvSpPr/>
          <p:nvPr/>
        </p:nvSpPr>
        <p:spPr>
          <a:xfrm>
            <a:off x="2176645" y="3184614"/>
            <a:ext cx="7310254" cy="1420072"/>
          </a:xfrm>
          <a:prstGeom prst="roundRect">
            <a:avLst>
              <a:gd name="adj" fmla="val 346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8B61A3A-8C4A-4F3D-8C4E-4D4850580421}"/>
              </a:ext>
            </a:extLst>
          </p:cNvPr>
          <p:cNvGrpSpPr/>
          <p:nvPr/>
        </p:nvGrpSpPr>
        <p:grpSpPr>
          <a:xfrm>
            <a:off x="516808" y="3107937"/>
            <a:ext cx="1505340" cy="1502493"/>
            <a:chOff x="1025422" y="3120839"/>
            <a:chExt cx="1505340" cy="1502493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59935FDF-2641-7310-4C3F-2231D5F7864C}"/>
                </a:ext>
              </a:extLst>
            </p:cNvPr>
            <p:cNvSpPr/>
            <p:nvPr/>
          </p:nvSpPr>
          <p:spPr>
            <a:xfrm>
              <a:off x="1025422" y="3120839"/>
              <a:ext cx="1505340" cy="1502493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51E24AD-6EF4-314D-3CC8-E21890A48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429" y="3281718"/>
              <a:ext cx="1013326" cy="1121778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63A96E-5C7C-44E0-BC81-55C4D956749E}"/>
              </a:ext>
            </a:extLst>
          </p:cNvPr>
          <p:cNvGrpSpPr/>
          <p:nvPr/>
        </p:nvGrpSpPr>
        <p:grpSpPr>
          <a:xfrm>
            <a:off x="515010" y="4841497"/>
            <a:ext cx="1505340" cy="1502493"/>
            <a:chOff x="1036232" y="4831145"/>
            <a:chExt cx="1505340" cy="150249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D909EFF-B7EF-156F-044F-81F0E3DF7C59}"/>
                </a:ext>
              </a:extLst>
            </p:cNvPr>
            <p:cNvSpPr/>
            <p:nvPr/>
          </p:nvSpPr>
          <p:spPr>
            <a:xfrm>
              <a:off x="1036232" y="4831145"/>
              <a:ext cx="1505340" cy="1502493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C6AC7A1-6BFB-46D6-A62F-B4EA4796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960" y="5031210"/>
              <a:ext cx="838742" cy="928509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07E03C-F548-D977-5C74-DFDB26F3BDC3}"/>
              </a:ext>
            </a:extLst>
          </p:cNvPr>
          <p:cNvSpPr/>
          <p:nvPr/>
        </p:nvSpPr>
        <p:spPr>
          <a:xfrm>
            <a:off x="4155195" y="3228900"/>
            <a:ext cx="3353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комфорта пребывания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Созданы и эффективно работают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4A5D89-97E5-ABB6-1AEC-24D109A3E52D}"/>
              </a:ext>
            </a:extLst>
          </p:cNvPr>
          <p:cNvSpPr/>
          <p:nvPr/>
        </p:nvSpPr>
        <p:spPr>
          <a:xfrm>
            <a:off x="3621624" y="3858758"/>
            <a:ext cx="4420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Унифицированная система навигации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Зоны комфортного ожидания приема врача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EE2A029-DC45-8303-81B9-02F36A071229}"/>
              </a:ext>
            </a:extLst>
          </p:cNvPr>
          <p:cNvSpPr/>
          <p:nvPr/>
        </p:nvSpPr>
        <p:spPr>
          <a:xfrm>
            <a:off x="4602357" y="5036819"/>
            <a:ext cx="4410825" cy="365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245A38F-A189-C710-1BD6-AFCDBAE076EC}"/>
              </a:ext>
            </a:extLst>
          </p:cNvPr>
          <p:cNvSpPr/>
          <p:nvPr/>
        </p:nvSpPr>
        <p:spPr>
          <a:xfrm>
            <a:off x="4274632" y="4884552"/>
            <a:ext cx="3114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Открытая информационная среда</a:t>
            </a:r>
          </a:p>
        </p:txBody>
      </p:sp>
      <p:sp>
        <p:nvSpPr>
          <p:cNvPr id="19" name="Скругленный прямоугольник 10">
            <a:extLst>
              <a:ext uri="{FF2B5EF4-FFF2-40B4-BE49-F238E27FC236}">
                <a16:creationId xmlns:a16="http://schemas.microsoft.com/office/drawing/2014/main" id="{090E9E0D-94A1-0849-E298-402A7F3D807B}"/>
              </a:ext>
            </a:extLst>
          </p:cNvPr>
          <p:cNvSpPr/>
          <p:nvPr/>
        </p:nvSpPr>
        <p:spPr>
          <a:xfrm>
            <a:off x="2176646" y="1259430"/>
            <a:ext cx="7310254" cy="1783212"/>
          </a:xfrm>
          <a:prstGeom prst="roundRect">
            <a:avLst>
              <a:gd name="adj" fmla="val 346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hangingPunct="0"/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8FC21F-17D2-71AF-D201-8BAE3827C1CD}"/>
              </a:ext>
            </a:extLst>
          </p:cNvPr>
          <p:cNvSpPr/>
          <p:nvPr/>
        </p:nvSpPr>
        <p:spPr>
          <a:xfrm>
            <a:off x="2303071" y="1214339"/>
            <a:ext cx="705740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spcAft>
                <a:spcPts val="60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Оптимизация работы поликлиники</a:t>
            </a:r>
          </a:p>
          <a:p>
            <a:pPr algn="just" fontAlgn="base" hangingPunct="0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Благодаря интеграции единой цифровой платформы здравоохранения «Единая медицинская информационно-аналитическая система» (ЕМИАС) с «Московской электронной школой» (МЭШ) сегодня информация об освобождении от занятий доступна в цифровом виде врачам, медицинским работникам в городских школах и детских садах, родителям в электронной медицинской карте, учителям и воспитателям о пропуске занятий по болезни и о периоде освобождения ребенка от занятий, в том числе физкультурой. </a:t>
            </a:r>
          </a:p>
          <a:p>
            <a:pPr algn="just" fontAlgn="base" hangingPunct="0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поликлинике реализована возможность оформления медицинских справок в электронном виде — через мобильное приложение «ЕМИАС.ИНФО» и портал mos.ru</a:t>
            </a:r>
          </a:p>
        </p:txBody>
      </p:sp>
    </p:spTree>
    <p:extLst>
      <p:ext uri="{BB962C8B-B14F-4D97-AF65-F5344CB8AC3E}">
        <p14:creationId xmlns:p14="http://schemas.microsoft.com/office/powerpoint/2010/main" val="374889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15E46EA-9BF5-46C9-A4F8-E7D8519271E1}"/>
              </a:ext>
            </a:extLst>
          </p:cNvPr>
          <p:cNvSpPr/>
          <p:nvPr/>
        </p:nvSpPr>
        <p:spPr>
          <a:xfrm>
            <a:off x="307039" y="679013"/>
            <a:ext cx="4655486" cy="5589945"/>
          </a:xfrm>
          <a:prstGeom prst="roundRect">
            <a:avLst/>
          </a:prstGeom>
          <a:solidFill>
            <a:srgbClr val="EBF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13">
            <a:extLst>
              <a:ext uri="{FF2B5EF4-FFF2-40B4-BE49-F238E27FC236}">
                <a16:creationId xmlns:a16="http://schemas.microsoft.com/office/drawing/2014/main" id="{9774E670-B9B3-D9F1-A747-35BE82A9A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9103" y="125016"/>
            <a:ext cx="8596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Санитарно-просветительская работа:</a:t>
            </a:r>
          </a:p>
        </p:txBody>
      </p:sp>
      <p:sp>
        <p:nvSpPr>
          <p:cNvPr id="4" name="Заголовок 13">
            <a:extLst>
              <a:ext uri="{FF2B5EF4-FFF2-40B4-BE49-F238E27FC236}">
                <a16:creationId xmlns:a16="http://schemas.microsoft.com/office/drawing/2014/main" id="{3DA4726B-C58A-30D0-9310-EF396A517DC0}"/>
              </a:ext>
            </a:extLst>
          </p:cNvPr>
          <p:cNvSpPr txBox="1">
            <a:spLocks/>
          </p:cNvSpPr>
          <p:nvPr/>
        </p:nvSpPr>
        <p:spPr>
          <a:xfrm>
            <a:off x="429953" y="1169380"/>
            <a:ext cx="4409658" cy="460921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поликлинике работает 4 комнаты здорового ребенка где: </a:t>
            </a:r>
          </a:p>
          <a:p>
            <a:pPr algn="just"/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Проводят с родителями беседы о здоровом образе жизни;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Обучают молодых родителей навыкам ухода за новорожденными детьми, пользе грудного вскармливания, введению прикорма;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Проведению ЛФК, массажу и гимнастике в домашних условиях;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Приоритету проведения вакцинопрофилактики.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5C88CB-11DC-45FA-B321-2C962BC2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19" y="991790"/>
            <a:ext cx="3100515" cy="206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CFA9E3-0276-47F4-8ABA-D5C7FD2FF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19" y="3165475"/>
            <a:ext cx="3100515" cy="23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56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FE8DEA-10AB-4268-80BE-09B1E139FB86}"/>
              </a:ext>
            </a:extLst>
          </p:cNvPr>
          <p:cNvSpPr/>
          <p:nvPr/>
        </p:nvSpPr>
        <p:spPr>
          <a:xfrm>
            <a:off x="476250" y="1190624"/>
            <a:ext cx="8943975" cy="4476752"/>
          </a:xfrm>
          <a:prstGeom prst="roundRect">
            <a:avLst/>
          </a:prstGeom>
          <a:solidFill>
            <a:srgbClr val="EBF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1C731F4-6CE5-47B1-93E3-3B2EE8854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558096"/>
              </p:ext>
            </p:extLst>
          </p:nvPr>
        </p:nvGraphicFramePr>
        <p:xfrm>
          <a:off x="373078" y="104775"/>
          <a:ext cx="9047147" cy="55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62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8D2BC79-5A64-7C42-5C89-3A915BDC2E0B}"/>
              </a:ext>
            </a:extLst>
          </p:cNvPr>
          <p:cNvSpPr txBox="1"/>
          <p:nvPr/>
        </p:nvSpPr>
        <p:spPr>
          <a:xfrm>
            <a:off x="937554" y="116685"/>
            <a:ext cx="789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показатели работы за 2024 год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6" y="4581081"/>
            <a:ext cx="1678348" cy="115022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96D4475-3057-4773-BA6A-57A18A771554}"/>
              </a:ext>
            </a:extLst>
          </p:cNvPr>
          <p:cNvGrpSpPr/>
          <p:nvPr/>
        </p:nvGrpSpPr>
        <p:grpSpPr>
          <a:xfrm>
            <a:off x="226473" y="942286"/>
            <a:ext cx="9183192" cy="2767715"/>
            <a:chOff x="681674" y="1145709"/>
            <a:chExt cx="9183192" cy="276771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814144" y="1145709"/>
              <a:ext cx="9050722" cy="2767715"/>
            </a:xfrm>
            <a:prstGeom prst="roundRect">
              <a:avLst>
                <a:gd name="adj" fmla="val 1954"/>
              </a:avLst>
            </a:prstGeom>
            <a:solidFill>
              <a:srgbClr val="ECF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333852" y="1301056"/>
              <a:ext cx="1440160" cy="2345185"/>
            </a:xfrm>
            <a:prstGeom prst="roundRect">
              <a:avLst>
                <a:gd name="adj" fmla="val 4497"/>
              </a:avLst>
            </a:prstGeom>
            <a:solidFill>
              <a:srgbClr val="9FC63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253123" y="1291154"/>
              <a:ext cx="1440160" cy="2345185"/>
            </a:xfrm>
            <a:prstGeom prst="roundRect">
              <a:avLst>
                <a:gd name="adj" fmla="val 4497"/>
              </a:avLst>
            </a:prstGeom>
            <a:solidFill>
              <a:srgbClr val="9FC63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8172394" y="1287782"/>
              <a:ext cx="1440160" cy="2345185"/>
            </a:xfrm>
            <a:prstGeom prst="roundRect">
              <a:avLst>
                <a:gd name="adj" fmla="val 4497"/>
              </a:avLst>
            </a:prstGeom>
            <a:solidFill>
              <a:srgbClr val="9FC63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408656" y="1301057"/>
              <a:ext cx="1440160" cy="2345185"/>
            </a:xfrm>
            <a:prstGeom prst="roundRect">
              <a:avLst>
                <a:gd name="adj" fmla="val 4497"/>
              </a:avLst>
            </a:prstGeom>
            <a:solidFill>
              <a:srgbClr val="9FC63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FC6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408655" y="1330121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 </a:t>
              </a:r>
            </a:p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Гл. здание</a:t>
              </a: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4347662" y="1294487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 </a:t>
              </a:r>
            </a:p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Филиал 1</a:t>
              </a: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6245552" y="1330120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 </a:t>
              </a:r>
            </a:p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Филиал 2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8216073" y="1330120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ДГП № 91 </a:t>
              </a:r>
            </a:p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Филиал 3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681674" y="2098339"/>
              <a:ext cx="183532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Мощность</a:t>
              </a: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2384526" y="1880199"/>
              <a:ext cx="1440160" cy="8628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480</a:t>
              </a:r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посещений 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смену</a:t>
              </a: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6231742" y="1836096"/>
              <a:ext cx="1440160" cy="9237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320</a:t>
              </a:r>
              <a:b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посещений 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смену</a:t>
              </a:r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4308455" y="1867691"/>
              <a:ext cx="1440160" cy="9218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250</a:t>
              </a:r>
              <a:b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посещений 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смену</a:t>
              </a: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8168839" y="1823459"/>
              <a:ext cx="1440160" cy="9147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80</a:t>
              </a:r>
              <a:b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посещений 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смену</a:t>
              </a:r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2379619" y="2650851"/>
              <a:ext cx="1440160" cy="883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7 099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человек</a:t>
              </a:r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738756" y="2992128"/>
              <a:ext cx="1800275" cy="8616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Прикрепленное население</a:t>
              </a:r>
            </a:p>
            <a:p>
              <a:pPr algn="ctr"/>
              <a:r>
                <a: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38 806</a:t>
              </a:r>
            </a:p>
          </p:txBody>
        </p: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4312471" y="2645207"/>
              <a:ext cx="1440160" cy="883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634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человек</a:t>
              </a:r>
            </a:p>
          </p:txBody>
        </p:sp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6253123" y="2650811"/>
              <a:ext cx="1440160" cy="883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9 751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человек</a:t>
              </a:r>
            </a:p>
          </p:txBody>
        </p: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8195328" y="2650811"/>
              <a:ext cx="1440160" cy="883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322</a:t>
              </a:r>
            </a:p>
            <a:p>
              <a:pPr algn="ctr"/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человек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394" y="1294487"/>
              <a:ext cx="695612" cy="69561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394" y="2494358"/>
              <a:ext cx="806865" cy="552968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39950E-117A-F799-91CF-34EEE9E81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858" y="5274373"/>
            <a:ext cx="1207478" cy="133801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8C93B0C-2FD1-4C65-A1E1-00550F2BA6AF}"/>
              </a:ext>
            </a:extLst>
          </p:cNvPr>
          <p:cNvGrpSpPr/>
          <p:nvPr/>
        </p:nvGrpSpPr>
        <p:grpSpPr>
          <a:xfrm>
            <a:off x="1248338" y="3989089"/>
            <a:ext cx="7271932" cy="2488874"/>
            <a:chOff x="1850909" y="4055153"/>
            <a:chExt cx="7271932" cy="2488874"/>
          </a:xfrm>
        </p:grpSpPr>
        <p:sp>
          <p:nvSpPr>
            <p:cNvPr id="70" name="Заголовок 1"/>
            <p:cNvSpPr txBox="1">
              <a:spLocks/>
            </p:cNvSpPr>
            <p:nvPr/>
          </p:nvSpPr>
          <p:spPr>
            <a:xfrm>
              <a:off x="1850909" y="4055153"/>
              <a:ext cx="7271932" cy="3325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Численность прикрепленного населения</a:t>
              </a:r>
            </a:p>
          </p:txBody>
        </p:sp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id="{9F148A0B-05FB-99A3-33DF-B825D53D8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0892350"/>
                </p:ext>
              </p:extLst>
            </p:nvPr>
          </p:nvGraphicFramePr>
          <p:xfrm>
            <a:off x="3066409" y="4344831"/>
            <a:ext cx="4840932" cy="18936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595CD75-6834-8957-C692-6146E405D99F}"/>
                </a:ext>
              </a:extLst>
            </p:cNvPr>
            <p:cNvSpPr/>
            <p:nvPr/>
          </p:nvSpPr>
          <p:spPr>
            <a:xfrm>
              <a:off x="5914662" y="6349421"/>
              <a:ext cx="125361" cy="1078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CB858C8-CD94-C35B-F56A-CB1A2EFD93A5}"/>
                </a:ext>
              </a:extLst>
            </p:cNvPr>
            <p:cNvSpPr/>
            <p:nvPr/>
          </p:nvSpPr>
          <p:spPr>
            <a:xfrm>
              <a:off x="4271171" y="6349421"/>
              <a:ext cx="125361" cy="107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0CDC8E-EFBF-5410-54E7-A583365D84FD}"/>
                </a:ext>
              </a:extLst>
            </p:cNvPr>
            <p:cNvSpPr txBox="1"/>
            <p:nvPr/>
          </p:nvSpPr>
          <p:spPr>
            <a:xfrm>
              <a:off x="6022827" y="6236250"/>
              <a:ext cx="987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Мальчики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159BF6-90F3-883D-374B-D80E2EEB5244}"/>
                </a:ext>
              </a:extLst>
            </p:cNvPr>
            <p:cNvSpPr txBox="1"/>
            <p:nvPr/>
          </p:nvSpPr>
          <p:spPr>
            <a:xfrm>
              <a:off x="4378109" y="6236250"/>
              <a:ext cx="879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Девочки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5BAF9-DB41-92D0-212E-802E0953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843" y="5330779"/>
            <a:ext cx="1207478" cy="133801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115612-7940-ABCC-2FD9-1DD53C2D5625}"/>
              </a:ext>
            </a:extLst>
          </p:cNvPr>
          <p:cNvSpPr/>
          <p:nvPr/>
        </p:nvSpPr>
        <p:spPr>
          <a:xfrm>
            <a:off x="80073" y="998390"/>
            <a:ext cx="9573132" cy="4332389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83FBDC8-7DE8-E239-A7F7-5B940165A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688920"/>
              </p:ext>
            </p:extLst>
          </p:nvPr>
        </p:nvGraphicFramePr>
        <p:xfrm>
          <a:off x="4884304" y="2092959"/>
          <a:ext cx="4251598" cy="279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D98B9B-8928-C838-5E1C-84E042191DBB}"/>
              </a:ext>
            </a:extLst>
          </p:cNvPr>
          <p:cNvSpPr txBox="1"/>
          <p:nvPr/>
        </p:nvSpPr>
        <p:spPr>
          <a:xfrm>
            <a:off x="4851082" y="1692849"/>
            <a:ext cx="431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Всего посещений в 2025 году 539 241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C8064-C8EC-A781-8F73-2893221A1756}"/>
              </a:ext>
            </a:extLst>
          </p:cNvPr>
          <p:cNvSpPr txBox="1"/>
          <p:nvPr/>
        </p:nvSpPr>
        <p:spPr>
          <a:xfrm>
            <a:off x="342350" y="1692849"/>
            <a:ext cx="431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Всего посещений в 2024 году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42 231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2D2AC1B-2F25-A377-398D-27214AB8E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919958"/>
              </p:ext>
            </p:extLst>
          </p:nvPr>
        </p:nvGraphicFramePr>
        <p:xfrm>
          <a:off x="375572" y="2092960"/>
          <a:ext cx="4251599" cy="279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37B9DC-8B32-4FFC-82CC-64D6D1D9D430}"/>
              </a:ext>
            </a:extLst>
          </p:cNvPr>
          <p:cNvSpPr txBox="1"/>
          <p:nvPr/>
        </p:nvSpPr>
        <p:spPr>
          <a:xfrm>
            <a:off x="937554" y="167393"/>
            <a:ext cx="789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Посещения поликлиники</a:t>
            </a:r>
          </a:p>
        </p:txBody>
      </p:sp>
    </p:spTree>
    <p:extLst>
      <p:ext uri="{BB962C8B-B14F-4D97-AF65-F5344CB8AC3E}">
        <p14:creationId xmlns:p14="http://schemas.microsoft.com/office/powerpoint/2010/main" val="294541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5BAF9-DB41-92D0-212E-802E0953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843" y="5330779"/>
            <a:ext cx="1207478" cy="133801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115612-7940-ABCC-2FD9-1DD53C2D5625}"/>
              </a:ext>
            </a:extLst>
          </p:cNvPr>
          <p:cNvSpPr/>
          <p:nvPr/>
        </p:nvSpPr>
        <p:spPr>
          <a:xfrm>
            <a:off x="185936" y="740100"/>
            <a:ext cx="9324888" cy="511844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52D74-D2E3-40EF-B568-D3D3A3EA8DF9}"/>
              </a:ext>
            </a:extLst>
          </p:cNvPr>
          <p:cNvSpPr txBox="1"/>
          <p:nvPr/>
        </p:nvSpPr>
        <p:spPr>
          <a:xfrm>
            <a:off x="937554" y="167393"/>
            <a:ext cx="831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посещений поликлиники в 2025 году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30C100A-396B-4250-ABCE-EA5F0AB5D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951356"/>
              </p:ext>
            </p:extLst>
          </p:nvPr>
        </p:nvGraphicFramePr>
        <p:xfrm>
          <a:off x="185935" y="758808"/>
          <a:ext cx="4843265" cy="509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650D467-8C61-46EB-B4C7-82D1CBF1B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352754"/>
              </p:ext>
            </p:extLst>
          </p:nvPr>
        </p:nvGraphicFramePr>
        <p:xfrm>
          <a:off x="4664869" y="740100"/>
          <a:ext cx="4843265" cy="511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470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619481-857D-4D44-A75D-E3A6854FC55D}"/>
              </a:ext>
            </a:extLst>
          </p:cNvPr>
          <p:cNvSpPr txBox="1"/>
          <p:nvPr/>
        </p:nvSpPr>
        <p:spPr>
          <a:xfrm>
            <a:off x="767079" y="172709"/>
            <a:ext cx="831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Хирургическая работа поликлиники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BF2CB67-CDF8-429A-A024-2AC632ACE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77316"/>
              </p:ext>
            </p:extLst>
          </p:nvPr>
        </p:nvGraphicFramePr>
        <p:xfrm>
          <a:off x="261679" y="1575583"/>
          <a:ext cx="9323572" cy="30115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92283">
                  <a:extLst>
                    <a:ext uri="{9D8B030D-6E8A-4147-A177-3AD203B41FA5}">
                      <a16:colId xmlns:a16="http://schemas.microsoft.com/office/drawing/2014/main" val="3425930521"/>
                    </a:ext>
                  </a:extLst>
                </a:gridCol>
                <a:gridCol w="3131289">
                  <a:extLst>
                    <a:ext uri="{9D8B030D-6E8A-4147-A177-3AD203B41FA5}">
                      <a16:colId xmlns:a16="http://schemas.microsoft.com/office/drawing/2014/main" val="2491996804"/>
                    </a:ext>
                  </a:extLst>
                </a:gridCol>
              </a:tblGrid>
              <a:tr h="100077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Число проведенных операций в амбулаторно-поликлиническом учреждении, всего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387245"/>
                  </a:ext>
                </a:extLst>
              </a:tr>
              <a:tr h="5817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Период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Число операций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886288"/>
                  </a:ext>
                </a:extLst>
              </a:tr>
              <a:tr h="6164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 год, предшествующий отчетному (2024)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1017</a:t>
                      </a:r>
                      <a:endParaRPr lang="ru-RU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204687"/>
                  </a:ext>
                </a:extLst>
              </a:tr>
              <a:tr h="6060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 отчетный период (2025)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887</a:t>
                      </a:r>
                      <a:endParaRPr lang="ru-RU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36373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19BD9D-4A76-4232-A131-535747E9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19" y="4751295"/>
            <a:ext cx="889047" cy="1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600" y="1179642"/>
            <a:ext cx="3854433" cy="449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0011A6-63BD-89C9-26D5-9EE9741E5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75200" y="5579799"/>
            <a:ext cx="940014" cy="10416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21357" y="4232867"/>
            <a:ext cx="3721399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Итоги диспансеризации : 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группа здоровья    - 13,1% 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 чел)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группа здоровья   - 60,7%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чел)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группа здоровья  - 14,5% (21 чел)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группа здоровья  - 0,0%    (0 чел)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группа здоровья   - 11,7%  (17 чел)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5600863-EB2E-4CBE-A8EA-2C771BE02ACC}"/>
              </a:ext>
            </a:extLst>
          </p:cNvPr>
          <p:cNvGrpSpPr/>
          <p:nvPr/>
        </p:nvGrpSpPr>
        <p:grpSpPr>
          <a:xfrm>
            <a:off x="889060" y="1045531"/>
            <a:ext cx="4230628" cy="2237210"/>
            <a:chOff x="974785" y="1307469"/>
            <a:chExt cx="3865257" cy="193666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158" y="1334352"/>
              <a:ext cx="1160678" cy="116067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6973" y="1307469"/>
              <a:ext cx="1160678" cy="11606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ADCF84-E016-B35C-ADD0-63C54BD81948}"/>
                </a:ext>
              </a:extLst>
            </p:cNvPr>
            <p:cNvSpPr txBox="1"/>
            <p:nvPr/>
          </p:nvSpPr>
          <p:spPr>
            <a:xfrm>
              <a:off x="1582424" y="2468147"/>
              <a:ext cx="618427" cy="39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CB3E53-A282-1097-91A5-2D9FEA86681D}"/>
                </a:ext>
              </a:extLst>
            </p:cNvPr>
            <p:cNvSpPr txBox="1"/>
            <p:nvPr/>
          </p:nvSpPr>
          <p:spPr>
            <a:xfrm>
              <a:off x="3585475" y="2468147"/>
              <a:ext cx="452843" cy="39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74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BF5C69B-5846-1A10-1D55-54F18F19A1B1}"/>
                </a:ext>
              </a:extLst>
            </p:cNvPr>
            <p:cNvSpPr/>
            <p:nvPr/>
          </p:nvSpPr>
          <p:spPr>
            <a:xfrm>
              <a:off x="974785" y="2874804"/>
              <a:ext cx="1801424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FBF26EA-0591-988C-CC6B-43030B35D165}"/>
                </a:ext>
              </a:extLst>
            </p:cNvPr>
            <p:cNvSpPr/>
            <p:nvPr/>
          </p:nvSpPr>
          <p:spPr>
            <a:xfrm>
              <a:off x="2776209" y="2874804"/>
              <a:ext cx="2063833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A8BB3DC-522D-8D1F-633B-5E2CA37B67CD}"/>
              </a:ext>
            </a:extLst>
          </p:cNvPr>
          <p:cNvSpPr txBox="1"/>
          <p:nvPr/>
        </p:nvSpPr>
        <p:spPr>
          <a:xfrm>
            <a:off x="13450" y="3357797"/>
            <a:ext cx="593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дети в 2025 году прошли диспансеризацию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41D5C-DA30-4809-9A50-CBC47E3A1182}"/>
              </a:ext>
            </a:extLst>
          </p:cNvPr>
          <p:cNvSpPr txBox="1"/>
          <p:nvPr/>
        </p:nvSpPr>
        <p:spPr>
          <a:xfrm>
            <a:off x="767079" y="172709"/>
            <a:ext cx="831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Дети-сироты и подопечные - 145 детей</a:t>
            </a:r>
          </a:p>
        </p:txBody>
      </p:sp>
    </p:spTree>
    <p:extLst>
      <p:ext uri="{BB962C8B-B14F-4D97-AF65-F5344CB8AC3E}">
        <p14:creationId xmlns:p14="http://schemas.microsoft.com/office/powerpoint/2010/main" val="175625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20336" y="6376243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2192" y="586735"/>
            <a:ext cx="8622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прохождение несовершеннолетними медицинских осмотров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A824C7-D823-4A9C-BF92-870A0BC8A2CE}"/>
              </a:ext>
            </a:extLst>
          </p:cNvPr>
          <p:cNvGrpSpPr/>
          <p:nvPr/>
        </p:nvGrpSpPr>
        <p:grpSpPr>
          <a:xfrm>
            <a:off x="1811826" y="986845"/>
            <a:ext cx="6301728" cy="2969578"/>
            <a:chOff x="1435588" y="1008436"/>
            <a:chExt cx="6301728" cy="2969578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E6AB686-CA6E-406D-AD65-0C3203707FBB}"/>
                </a:ext>
              </a:extLst>
            </p:cNvPr>
            <p:cNvGrpSpPr/>
            <p:nvPr/>
          </p:nvGrpSpPr>
          <p:grpSpPr>
            <a:xfrm>
              <a:off x="1435588" y="1008437"/>
              <a:ext cx="1425420" cy="1399917"/>
              <a:chOff x="2132036" y="1713820"/>
              <a:chExt cx="1005113" cy="1005113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2132036" y="1713820"/>
                <a:ext cx="1005113" cy="1005113"/>
              </a:xfrm>
              <a:prstGeom prst="ellipse">
                <a:avLst/>
              </a:prstGeom>
              <a:solidFill>
                <a:srgbClr val="9FC6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8858" y="1940027"/>
                <a:ext cx="623076" cy="623076"/>
              </a:xfrm>
              <a:prstGeom prst="rect">
                <a:avLst/>
              </a:prstGeom>
            </p:spPr>
          </p:pic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9D2BC9C-BE0B-4D96-9781-F0C901687644}"/>
                </a:ext>
              </a:extLst>
            </p:cNvPr>
            <p:cNvGrpSpPr/>
            <p:nvPr/>
          </p:nvGrpSpPr>
          <p:grpSpPr>
            <a:xfrm>
              <a:off x="3705977" y="1008437"/>
              <a:ext cx="1425420" cy="1399917"/>
              <a:chOff x="4618263" y="1716139"/>
              <a:chExt cx="1005113" cy="1005113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D3F21B93-C295-AD10-0154-0E1960031B77}"/>
                  </a:ext>
                </a:extLst>
              </p:cNvPr>
              <p:cNvSpPr/>
              <p:nvPr/>
            </p:nvSpPr>
            <p:spPr>
              <a:xfrm>
                <a:off x="4618263" y="1716139"/>
                <a:ext cx="1005113" cy="1005113"/>
              </a:xfrm>
              <a:prstGeom prst="ellipse">
                <a:avLst/>
              </a:prstGeom>
              <a:solidFill>
                <a:srgbClr val="9FC6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26866" y="1962217"/>
                <a:ext cx="587901" cy="587901"/>
              </a:xfrm>
              <a:prstGeom prst="rect">
                <a:avLst/>
              </a:prstGeom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D0AE576-1407-4736-A17E-AE57ABFA5DB7}"/>
                </a:ext>
              </a:extLst>
            </p:cNvPr>
            <p:cNvGrpSpPr/>
            <p:nvPr/>
          </p:nvGrpSpPr>
          <p:grpSpPr>
            <a:xfrm>
              <a:off x="5976366" y="1008436"/>
              <a:ext cx="1425421" cy="1399917"/>
              <a:chOff x="7290144" y="1732023"/>
              <a:chExt cx="1005113" cy="1005113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B800095A-CE40-E8A9-CC79-3C0A506CAFFD}"/>
                  </a:ext>
                </a:extLst>
              </p:cNvPr>
              <p:cNvSpPr/>
              <p:nvPr/>
            </p:nvSpPr>
            <p:spPr>
              <a:xfrm>
                <a:off x="7290144" y="1732023"/>
                <a:ext cx="1005113" cy="1005113"/>
              </a:xfrm>
              <a:prstGeom prst="ellipse">
                <a:avLst/>
              </a:prstGeom>
              <a:solidFill>
                <a:srgbClr val="9FC6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6223" y="1995088"/>
                <a:ext cx="512954" cy="51295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22D068-C3B3-2E59-9F7C-0BFBB8005889}"/>
                </a:ext>
              </a:extLst>
            </p:cNvPr>
            <p:cNvSpPr txBox="1"/>
            <p:nvPr/>
          </p:nvSpPr>
          <p:spPr>
            <a:xfrm>
              <a:off x="1655184" y="2408354"/>
              <a:ext cx="10310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ПЛАН</a:t>
              </a:r>
            </a:p>
            <a:p>
              <a:pPr algn="ctr"/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36 600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2DDD24-9539-0A25-6D6E-14ECACE3CC3F}"/>
                </a:ext>
              </a:extLst>
            </p:cNvPr>
            <p:cNvSpPr txBox="1"/>
            <p:nvPr/>
          </p:nvSpPr>
          <p:spPr>
            <a:xfrm>
              <a:off x="3329409" y="2408354"/>
              <a:ext cx="217854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ФАКТИЧЕСКОЕ </a:t>
              </a:r>
            </a:p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ВЫПОЛНЕНИЕ</a:t>
              </a:r>
            </a:p>
            <a:p>
              <a:pPr algn="ctr"/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33 604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FD7E28-F3C0-5950-11F6-58C61D6240D7}"/>
                </a:ext>
              </a:extLst>
            </p:cNvPr>
            <p:cNvSpPr txBox="1"/>
            <p:nvPr/>
          </p:nvSpPr>
          <p:spPr>
            <a:xfrm>
              <a:off x="5630777" y="2408354"/>
              <a:ext cx="21065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ПРОЦЕНТ </a:t>
              </a:r>
            </a:p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ВЫПОЛНЕНИЯ</a:t>
              </a:r>
            </a:p>
            <a:p>
              <a:pPr algn="ctr"/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91,8%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477397" y="3954990"/>
            <a:ext cx="6892135" cy="23162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Итоги профилактических осмотров несовершеннолетних: </a:t>
            </a:r>
          </a:p>
          <a:p>
            <a:pPr marL="71755" marR="7175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группа здоровья     - 39,4%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(14 418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755" marR="7175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группа здоровья    - 50,0%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18 280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755" marR="7175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группа здоровья  -  8,75%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3205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755" marR="7175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группа здоровья  -  0,0%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755" marR="7175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группа здоровья   -  1,85%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676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F8275-BA7A-4BE1-B9EA-E7ED3ED0AE85}"/>
              </a:ext>
            </a:extLst>
          </p:cNvPr>
          <p:cNvSpPr txBox="1"/>
          <p:nvPr/>
        </p:nvSpPr>
        <p:spPr>
          <a:xfrm>
            <a:off x="767079" y="172709"/>
            <a:ext cx="831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Профилактические осмотры</a:t>
            </a:r>
          </a:p>
        </p:txBody>
      </p: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339308-E43C-494C-AB6C-4488FAC0F624}"/>
              </a:ext>
            </a:extLst>
          </p:cNvPr>
          <p:cNvSpPr txBox="1"/>
          <p:nvPr/>
        </p:nvSpPr>
        <p:spPr>
          <a:xfrm>
            <a:off x="414654" y="63172"/>
            <a:ext cx="831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Численность инвалидов, состоящих на учете лечебно-профилактического учреждения</a:t>
            </a: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id="{D61EAA69-7CA7-4A45-ADD3-E49AAB2A3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48827"/>
              </p:ext>
            </p:extLst>
          </p:nvPr>
        </p:nvGraphicFramePr>
        <p:xfrm>
          <a:off x="280386" y="1532720"/>
          <a:ext cx="9323572" cy="22232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4102">
                  <a:extLst>
                    <a:ext uri="{9D8B030D-6E8A-4147-A177-3AD203B41FA5}">
                      <a16:colId xmlns:a16="http://schemas.microsoft.com/office/drawing/2014/main" val="3425930521"/>
                    </a:ext>
                  </a:extLst>
                </a:gridCol>
                <a:gridCol w="4179470">
                  <a:extLst>
                    <a:ext uri="{9D8B030D-6E8A-4147-A177-3AD203B41FA5}">
                      <a16:colId xmlns:a16="http://schemas.microsoft.com/office/drawing/2014/main" val="4173159470"/>
                    </a:ext>
                  </a:extLst>
                </a:gridCol>
              </a:tblGrid>
              <a:tr h="10007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детей-инвалидов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387245"/>
                  </a:ext>
                </a:extLst>
              </a:tr>
              <a:tr h="616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204687"/>
                  </a:ext>
                </a:extLst>
              </a:tr>
              <a:tr h="6060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36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45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81D8F34-5CA8-21F2-A049-8D4CE05D16DB}"/>
              </a:ext>
            </a:extLst>
          </p:cNvPr>
          <p:cNvGrpSpPr/>
          <p:nvPr/>
        </p:nvGrpSpPr>
        <p:grpSpPr>
          <a:xfrm>
            <a:off x="5849596" y="1374597"/>
            <a:ext cx="3997955" cy="4108803"/>
            <a:chOff x="6551043" y="1124744"/>
            <a:chExt cx="4297485" cy="429748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CFB6AE8F-4777-A681-74E5-A20D0FE40E5F}"/>
                </a:ext>
              </a:extLst>
            </p:cNvPr>
            <p:cNvSpPr/>
            <p:nvPr/>
          </p:nvSpPr>
          <p:spPr>
            <a:xfrm>
              <a:off x="6551043" y="1124744"/>
              <a:ext cx="4297485" cy="4297485"/>
            </a:xfrm>
            <a:prstGeom prst="ellipse">
              <a:avLst/>
            </a:prstGeom>
            <a:solidFill>
              <a:srgbClr val="9FC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86D9EF7-9B30-C147-A661-EBF115AB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424" y="1504216"/>
              <a:ext cx="1988722" cy="1988722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9F9AD74-C067-CC28-0800-637C58CE73E2}"/>
                </a:ext>
              </a:extLst>
            </p:cNvPr>
            <p:cNvSpPr/>
            <p:nvPr/>
          </p:nvSpPr>
          <p:spPr>
            <a:xfrm>
              <a:off x="6863582" y="3537511"/>
              <a:ext cx="3672407" cy="1495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Планы по вакцинации </a:t>
              </a:r>
              <a:b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 2025 год выполнены на </a:t>
              </a:r>
              <a:r>
                <a:rPr lang="ru-RU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96,8%</a:t>
              </a:r>
              <a: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9546" y="1185947"/>
            <a:ext cx="4660997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против гепатита В			93,1 %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 против гепатита А			100 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Ревакцинация против гепатита А		100 %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 против кори				82,9 %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Ревакцинация против кори			81,8 %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 против краснухи			80,0 %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Ревакцинация против краснухи		74,0 %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 против паротита 			83,0 %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 против дифтерии			98,3 %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Ревакцинация против дифтерии		95,4 %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 против столбняка			90,0 %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Вакцинация против коклюша			98,3 %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6FBBEAE-9785-A0F1-9826-FEB6E85762F8}"/>
              </a:ext>
            </a:extLst>
          </p:cNvPr>
          <p:cNvSpPr/>
          <p:nvPr/>
        </p:nvSpPr>
        <p:spPr>
          <a:xfrm>
            <a:off x="5041252" y="3210867"/>
            <a:ext cx="727635" cy="4549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0CC4B-08AA-4C43-A097-3F6CF0C103D3}"/>
              </a:ext>
            </a:extLst>
          </p:cNvPr>
          <p:cNvSpPr txBox="1"/>
          <p:nvPr/>
        </p:nvSpPr>
        <p:spPr>
          <a:xfrm>
            <a:off x="414654" y="63172"/>
            <a:ext cx="831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Прививочная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8689396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1192</TotalTime>
  <Words>917</Words>
  <Application>Microsoft Office PowerPoint</Application>
  <PresentationFormat>Широкоэкранный</PresentationFormat>
  <Paragraphs>229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Roboto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Профили медицинской помощи</vt:lpstr>
      <vt:lpstr>Кадровый состав 2025 года</vt:lpstr>
      <vt:lpstr>Мероприятия в поликлиниках, реализованные в 2025 году</vt:lpstr>
      <vt:lpstr>Санитарно-просветительская работа: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Anton</cp:lastModifiedBy>
  <cp:revision>91</cp:revision>
  <cp:lastPrinted>2026-02-16T15:46:12Z</cp:lastPrinted>
  <dcterms:created xsi:type="dcterms:W3CDTF">2024-11-24T10:15:33Z</dcterms:created>
  <dcterms:modified xsi:type="dcterms:W3CDTF">2026-02-16T16:14:32Z</dcterms:modified>
</cp:coreProperties>
</file>