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0" r:id="rId2"/>
    <p:sldId id="295" r:id="rId3"/>
    <p:sldId id="258" r:id="rId4"/>
    <p:sldId id="273" r:id="rId5"/>
    <p:sldId id="300" r:id="rId6"/>
    <p:sldId id="281" r:id="rId7"/>
    <p:sldId id="274" r:id="rId8"/>
    <p:sldId id="282" r:id="rId9"/>
    <p:sldId id="267" r:id="rId10"/>
    <p:sldId id="297" r:id="rId11"/>
    <p:sldId id="265" r:id="rId12"/>
    <p:sldId id="259" r:id="rId13"/>
    <p:sldId id="277" r:id="rId14"/>
    <p:sldId id="299" r:id="rId15"/>
    <p:sldId id="263" r:id="rId16"/>
    <p:sldId id="264" r:id="rId17"/>
    <p:sldId id="278" r:id="rId18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ша и медведь" initials="Ми" lastIdx="1" clrIdx="0">
    <p:extLst>
      <p:ext uri="{19B8F6BF-5375-455C-9EA6-DF929625EA0E}">
        <p15:presenceInfo xmlns:p15="http://schemas.microsoft.com/office/powerpoint/2012/main" userId="7f673d31647a67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1D8"/>
    <a:srgbClr val="1B2E51"/>
    <a:srgbClr val="48BDD7"/>
    <a:srgbClr val="BDE7F1"/>
    <a:srgbClr val="469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50475" cy="498773"/>
          </a:xfrm>
          <a:prstGeom prst="rect">
            <a:avLst/>
          </a:prstGeom>
        </p:spPr>
        <p:txBody>
          <a:bodyPr vert="horz" lIns="91558" tIns="45780" rIns="91558" bIns="4578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40" y="1"/>
            <a:ext cx="2950475" cy="498773"/>
          </a:xfrm>
          <a:prstGeom prst="rect">
            <a:avLst/>
          </a:prstGeom>
        </p:spPr>
        <p:txBody>
          <a:bodyPr vert="horz" lIns="91558" tIns="45780" rIns="91558" bIns="45780" rtlCol="0"/>
          <a:lstStyle>
            <a:lvl1pPr algn="r">
              <a:defRPr sz="1200"/>
            </a:lvl1pPr>
          </a:lstStyle>
          <a:p>
            <a:fld id="{CC4C0122-CC4C-42EB-8D3D-9A98C7A58592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8" tIns="45780" rIns="91558" bIns="4578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69"/>
            <a:ext cx="5447030" cy="3914240"/>
          </a:xfrm>
          <a:prstGeom prst="rect">
            <a:avLst/>
          </a:prstGeom>
        </p:spPr>
        <p:txBody>
          <a:bodyPr vert="horz" lIns="91558" tIns="45780" rIns="91558" bIns="4578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2157"/>
            <a:ext cx="2950475" cy="498772"/>
          </a:xfrm>
          <a:prstGeom prst="rect">
            <a:avLst/>
          </a:prstGeom>
        </p:spPr>
        <p:txBody>
          <a:bodyPr vert="horz" lIns="91558" tIns="45780" rIns="91558" bIns="4578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40" y="9442157"/>
            <a:ext cx="2950475" cy="498772"/>
          </a:xfrm>
          <a:prstGeom prst="rect">
            <a:avLst/>
          </a:prstGeom>
        </p:spPr>
        <p:txBody>
          <a:bodyPr vert="horz" lIns="91558" tIns="45780" rIns="91558" bIns="45780" rtlCol="0" anchor="b"/>
          <a:lstStyle>
            <a:lvl1pPr algn="r">
              <a:defRPr sz="1200"/>
            </a:lvl1pPr>
          </a:lstStyle>
          <a:p>
            <a:fld id="{AEBB7D56-94D9-4205-87E3-107C350110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0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781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969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931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7456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959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023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622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99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80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77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65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895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461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087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73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89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1AB43-986A-4C5E-8BB1-1B61A32B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FB9468-7E68-4277-B55D-D05E79B6C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E0474-D7E6-434F-8EFF-7D57382C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48EBF-31EF-4C5C-9E14-B6057C14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37FC-6275-4868-B074-208A19DA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13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5149A-ED13-417E-8EBB-2142282C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BD769C-199B-4565-84BC-C048C806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6DD9A-6903-491A-8342-4CD26E32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042D3-55D1-4CAF-888B-27B43873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D5731-DF19-4A3A-81C5-D6E27A6F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44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490C02-2988-4550-A4B4-D010CE8C6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A3C205-7B9D-437F-8348-B746AF64C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A0436-319D-4FDE-9583-CD97E4F0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57D0AE-4F77-48AA-A576-FB6227E3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711B7-35E4-4AC6-9847-175363F8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5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EFFDD-45DA-4733-AC70-FDB22969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990364-BEE7-423C-AF06-0C5187838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7BB1A-0FD5-431B-B3DE-0EA63A75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6CC9D-9AC9-4712-86A2-5E32B6A5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5CA56-9F6B-4800-BDCE-7EE2EDE7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10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9DDC8-04DB-4097-A32D-FE27EED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5B38D7-7FE2-4360-A81F-9200DD21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229FA-4C4E-498B-8CA6-05D88D99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73EB25-C743-4BFB-940F-13AD4986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880A8-FF61-4962-A2DA-2797DDEF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0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00C18-211C-462E-A3FF-F1021306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692A3-C3F7-4DF3-BBE3-EFD94ED69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AA76A1-67D5-4C09-9727-7C7FA9094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79CAAE-0007-4E6F-831D-B0FF7895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EF33CB-EDBB-48BC-8276-32531132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552D75-58FD-4B19-BD1E-53027D6F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95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3FB51-75D3-4C3D-9927-E900B07D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A3D938-C14C-4F3E-8DC4-F0037C18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10D8E7-B256-4C52-BC31-AE864E13E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DAE40-37E9-4A19-AA25-A12B72199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F699F-591D-4703-8DD4-BD88DDC6C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DA5A61-3776-4737-835A-AA367622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26A036-8807-4A64-95D8-ABDF254E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C6F704-238C-4D6D-B1CE-C670E35F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30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8996B-6C4D-4A8A-B911-C1114565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2D31F9-7CFD-47E3-8A7F-C8BBCF96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52A6A9-95D2-405E-B409-A4E336CD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924658-E9C1-4B88-9604-FA1CF57E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25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C874A1-48D4-4E4B-BBF4-D268E1E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8E8094-4034-43B6-BF64-2FC81AAA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3D1AF2-8EA0-4542-A276-24AE6EC0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04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D7F2-D77A-4A77-9FC0-048948F7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BB9E5-D065-463B-8DFE-078F1CF3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1D898A-98A7-4400-A868-CA5FF16FE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0B88B4-8FB4-47E9-82DA-DF8357CC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B4B7ED-42A4-4D56-94A5-5AE4A245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03089-70F5-4B0E-9AA3-BB954DA1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8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54E0C-32F1-421F-B7C6-E3623ECE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D34F05-5655-4DFA-BFFB-CB0647C42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2466C-BFBB-4B5C-A055-0F5F819F5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9A334-D1BE-4BFC-8DC6-00FB0186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F300F-48EF-49F1-9038-2A476AE1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8E30C8-DE12-4B6A-8D01-FCE8E3E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2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A0244-1BDB-4A7E-826C-5E5730C8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EE0343-F2CA-44A0-B5B6-A1F7A1203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DC001-F6E4-44D3-87E2-F3722FDAA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7F3FD-DFAD-4F4A-9D7D-23C764F6BE56}" type="datetimeFigureOut">
              <a:rPr lang="ru-RU" smtClean="0"/>
              <a:t>12.03.2025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574469-C758-4403-AB87-AF5B4D28F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D3DE38-9E2B-41E6-9E04-675414D97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B856-6BE6-4E4D-83DA-389349B30B3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47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3.jpeg"/><Relationship Id="rId5" Type="http://schemas.openxmlformats.org/officeDocument/2006/relationships/image" Target="../media/image6.svg"/><Relationship Id="rId10" Type="http://schemas.openxmlformats.org/officeDocument/2006/relationships/image" Target="../media/image32.jpe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6.svg"/><Relationship Id="rId15" Type="http://schemas.openxmlformats.org/officeDocument/2006/relationships/image" Target="../media/image16.jpe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svg"/><Relationship Id="rId10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5AB39C5-3F55-4FE6-96A6-C9E90EC3954F}"/>
              </a:ext>
            </a:extLst>
          </p:cNvPr>
          <p:cNvGrpSpPr/>
          <p:nvPr/>
        </p:nvGrpSpPr>
        <p:grpSpPr>
          <a:xfrm>
            <a:off x="0" y="0"/>
            <a:ext cx="12238552" cy="6941553"/>
            <a:chOff x="1191" y="-50369"/>
            <a:chExt cx="12238552" cy="6941553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347E7EB-00D4-4AC4-93CC-97C817F48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191" y="-50369"/>
              <a:ext cx="12238552" cy="6941553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A580ED0-39B6-44FC-B0B4-3514C82E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39" b="79620"/>
            <a:stretch/>
          </p:blipFill>
          <p:spPr>
            <a:xfrm>
              <a:off x="87086" y="-50369"/>
              <a:ext cx="5573390" cy="162323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48773D9-3228-4ECA-95F6-E494DCF791AD}"/>
              </a:ext>
            </a:extLst>
          </p:cNvPr>
          <p:cNvSpPr txBox="1"/>
          <p:nvPr/>
        </p:nvSpPr>
        <p:spPr>
          <a:xfrm>
            <a:off x="681113" y="4125839"/>
            <a:ext cx="113335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cap="all" dirty="0">
                <a:solidFill>
                  <a:srgbClr val="00206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Годовой отчет</a:t>
            </a:r>
          </a:p>
          <a:p>
            <a:r>
              <a:rPr lang="ru-RU" sz="36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Главного врача</a:t>
            </a:r>
          </a:p>
          <a:p>
            <a:r>
              <a:rPr lang="ru-RU" sz="36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ГБУЗ «ГП № 67 ДЗМ»</a:t>
            </a:r>
          </a:p>
          <a:p>
            <a:r>
              <a:rPr lang="ru-RU" sz="3600" b="1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Короткого Владимира Николаевича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9F0363-CDDD-4B1B-B7E8-D60ACE6EE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3" y="3286953"/>
            <a:ext cx="661615" cy="69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7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Работа ОМПНД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422675" y="1280702"/>
            <a:ext cx="9357429" cy="1762550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22675" y="1280701"/>
            <a:ext cx="9206261" cy="2954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Отделение оказания медицинской помощи взрослому населению на дому является структурным подразделением ГБУЗ «ГП № 67 ДЗМ».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2024 году в отделении оказания медицинской помощи взрослому населению на дому – 4 врача-терапевта, 6 врачей общей практики, 5 медицинских сестер. Врачи отделения в составе 10 бригад оказывают квалифицированную врачебную медико-санитарную помощь взрослому населению на дому при внезапных острых заболеваниях, состояниях, обострении хронических заболеваний, не опасных для жизни и не требующих экстренной специализированной медицинской помощи.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34290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D25FF02-BD2A-47A1-B665-B2561DE37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345636"/>
              </p:ext>
            </p:extLst>
          </p:nvPr>
        </p:nvGraphicFramePr>
        <p:xfrm>
          <a:off x="422675" y="3169119"/>
          <a:ext cx="10965895" cy="168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064">
                  <a:extLst>
                    <a:ext uri="{9D8B030D-6E8A-4147-A177-3AD203B41FA5}">
                      <a16:colId xmlns:a16="http://schemas.microsoft.com/office/drawing/2014/main" val="1582309902"/>
                    </a:ext>
                  </a:extLst>
                </a:gridCol>
                <a:gridCol w="2919074">
                  <a:extLst>
                    <a:ext uri="{9D8B030D-6E8A-4147-A177-3AD203B41FA5}">
                      <a16:colId xmlns:a16="http://schemas.microsoft.com/office/drawing/2014/main" val="3717056998"/>
                    </a:ext>
                  </a:extLst>
                </a:gridCol>
                <a:gridCol w="2674399">
                  <a:extLst>
                    <a:ext uri="{9D8B030D-6E8A-4147-A177-3AD203B41FA5}">
                      <a16:colId xmlns:a16="http://schemas.microsoft.com/office/drawing/2014/main" val="789821486"/>
                    </a:ext>
                  </a:extLst>
                </a:gridCol>
                <a:gridCol w="2193179">
                  <a:extLst>
                    <a:ext uri="{9D8B030D-6E8A-4147-A177-3AD203B41FA5}">
                      <a16:colId xmlns:a16="http://schemas.microsoft.com/office/drawing/2014/main" val="915713004"/>
                    </a:ext>
                  </a:extLst>
                </a:gridCol>
                <a:gridCol w="2193179">
                  <a:extLst>
                    <a:ext uri="{9D8B030D-6E8A-4147-A177-3AD203B41FA5}">
                      <a16:colId xmlns:a16="http://schemas.microsoft.com/office/drawing/2014/main" val="201872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обслуженных вызовов, поступивших в отделение вызова врача на дом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активов, обслуженных в отделении вызова врача на дом от бригад </a:t>
                      </a:r>
                      <a:r>
                        <a:rPr lang="ru-RU" sz="1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ССиНМП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Обслужено вызовов с диагнозом ОРВИ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Обслужено вызовов с соматическими заболеваниям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64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2023 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1B2E51"/>
                          </a:solidFill>
                        </a:rPr>
                        <a:t>39587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1B2E51"/>
                          </a:solidFill>
                        </a:rPr>
                        <a:t>6239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1B2E51"/>
                          </a:solidFill>
                        </a:rPr>
                        <a:t>7963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1B2E51"/>
                          </a:solidFill>
                        </a:rPr>
                        <a:t>31624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74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2024 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1B2E51"/>
                          </a:solidFill>
                        </a:rPr>
                        <a:t>34224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1B2E51"/>
                          </a:solidFill>
                        </a:rPr>
                        <a:t>4520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1B2E51"/>
                          </a:solidFill>
                        </a:rPr>
                        <a:t>6454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1B2E51"/>
                          </a:solidFill>
                        </a:rPr>
                        <a:t>27770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457623"/>
                  </a:ext>
                </a:extLst>
              </a:tr>
            </a:tbl>
          </a:graphicData>
        </a:graphic>
      </p:graphicFrame>
      <p:sp>
        <p:nvSpPr>
          <p:cNvPr id="15" name="Прямоугольник: скругленные углы 33">
            <a:extLst>
              <a:ext uri="{FF2B5EF4-FFF2-40B4-BE49-F238E27FC236}">
                <a16:creationId xmlns:a16="http://schemas.microsoft.com/office/drawing/2014/main" id="{B21D62EA-BA6C-445D-9322-27AACA8DC725}"/>
              </a:ext>
            </a:extLst>
          </p:cNvPr>
          <p:cNvSpPr/>
          <p:nvPr/>
        </p:nvSpPr>
        <p:spPr>
          <a:xfrm>
            <a:off x="422675" y="4981546"/>
            <a:ext cx="9357429" cy="1003068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BB9E-F304-4957-B37C-8BECF45E50CA}"/>
              </a:ext>
            </a:extLst>
          </p:cNvPr>
          <p:cNvSpPr/>
          <p:nvPr/>
        </p:nvSpPr>
        <p:spPr>
          <a:xfrm>
            <a:off x="389566" y="5012565"/>
            <a:ext cx="9206261" cy="2188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Вызов врача на дом осуществляется через Единую медицинскую справочную службу 122. Единая медицинская справочная служба работает с октября 2019 года на базе общегородского контакт-центра Москвы. Не маломобильные граждане, с легкими симптомами заболевания маршрутизируются к дежурным врачам поликлиники. В связи с этим, нагрузка на отделение вызова врача на дом уменьшилась.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34290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51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664106" y="4273336"/>
            <a:ext cx="4259788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8007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3D4E77-7561-48E4-B669-538C98001F55}"/>
              </a:ext>
            </a:extLst>
          </p:cNvPr>
          <p:cNvSpPr txBox="1"/>
          <p:nvPr/>
        </p:nvSpPr>
        <p:spPr>
          <a:xfrm>
            <a:off x="1572353" y="4488108"/>
            <a:ext cx="373698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по </a:t>
            </a:r>
            <a:r>
              <a:rPr lang="en-US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коду 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3BBEB06-38B7-493C-AA81-5C41348775FE}"/>
              </a:ext>
            </a:extLst>
          </p:cNvPr>
          <p:cNvSpPr/>
          <p:nvPr/>
        </p:nvSpPr>
        <p:spPr>
          <a:xfrm>
            <a:off x="555826" y="4011316"/>
            <a:ext cx="922838" cy="922838"/>
          </a:xfrm>
          <a:prstGeom prst="ellipse">
            <a:avLst/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1DCA3520-3C2B-46BC-A739-F1FEB31E23F5}"/>
              </a:ext>
            </a:extLst>
          </p:cNvPr>
          <p:cNvSpPr/>
          <p:nvPr/>
        </p:nvSpPr>
        <p:spPr>
          <a:xfrm>
            <a:off x="624067" y="1570661"/>
            <a:ext cx="5704111" cy="1904392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58690A-2740-49BA-9CE9-9A33FA798847}"/>
              </a:ext>
            </a:extLst>
          </p:cNvPr>
          <p:cNvSpPr txBox="1"/>
          <p:nvPr/>
        </p:nvSpPr>
        <p:spPr>
          <a:xfrm>
            <a:off x="1486366" y="1695343"/>
            <a:ext cx="456042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в коммерческих аптеках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42D01A72-862E-4FAF-8EEA-845311931C5F}"/>
              </a:ext>
            </a:extLst>
          </p:cNvPr>
          <p:cNvSpPr/>
          <p:nvPr/>
        </p:nvSpPr>
        <p:spPr>
          <a:xfrm>
            <a:off x="515787" y="1308640"/>
            <a:ext cx="922838" cy="922838"/>
          </a:xfrm>
          <a:prstGeom prst="ellipse">
            <a:avLst/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9ACB25E-4412-49EA-828D-0E8A6CFC62B3}"/>
              </a:ext>
            </a:extLst>
          </p:cNvPr>
          <p:cNvSpPr txBox="1"/>
          <p:nvPr/>
        </p:nvSpPr>
        <p:spPr>
          <a:xfrm>
            <a:off x="1610094" y="2415121"/>
            <a:ext cx="439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2022 года 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льготные лекарства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можно получить в коммерческих аптеках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B895909-9578-470C-A018-B834EB9CB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1235584" y="2453439"/>
            <a:ext cx="237788" cy="2482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9E7C5E-60A7-4D2E-83F2-DE09E53A476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0" y="1451122"/>
            <a:ext cx="584874" cy="584874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D065E54-EA61-4D57-A0D0-CF23E47AA89A}"/>
              </a:ext>
            </a:extLst>
          </p:cNvPr>
          <p:cNvSpPr/>
          <p:nvPr/>
        </p:nvSpPr>
        <p:spPr>
          <a:xfrm>
            <a:off x="1700136" y="2915425"/>
            <a:ext cx="3376916" cy="348691"/>
          </a:xfrm>
          <a:prstGeom prst="roundRect">
            <a:avLst/>
          </a:prstGeom>
          <a:solidFill>
            <a:srgbClr val="48B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545A46-C588-4D88-84EF-2D4FADF37F87}"/>
              </a:ext>
            </a:extLst>
          </p:cNvPr>
          <p:cNvSpPr txBox="1"/>
          <p:nvPr/>
        </p:nvSpPr>
        <p:spPr>
          <a:xfrm>
            <a:off x="2129772" y="2951270"/>
            <a:ext cx="2517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бесплатно или с доплатой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7EEE00-33E9-4F31-B149-89362640F96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2" y="4117007"/>
            <a:ext cx="682907" cy="682907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1DE67D3D-5FCE-4E8D-922A-E9049419BC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9C1CFD4-814C-4311-A14A-7E98EDD8D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4979758" y="3569323"/>
            <a:ext cx="1723940" cy="1481820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FD8A8CEC-3F5F-4844-B2BC-0C76FD2A6232}"/>
              </a:ext>
            </a:extLst>
          </p:cNvPr>
          <p:cNvSpPr/>
          <p:nvPr/>
        </p:nvSpPr>
        <p:spPr>
          <a:xfrm>
            <a:off x="16851283" y="6974791"/>
            <a:ext cx="743720" cy="641138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8D155916-18AF-442A-A4FD-AA6973FED288}"/>
              </a:ext>
            </a:extLst>
          </p:cNvPr>
          <p:cNvSpPr/>
          <p:nvPr/>
        </p:nvSpPr>
        <p:spPr>
          <a:xfrm>
            <a:off x="10730017" y="4905882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6288C455-FE97-4B1D-B6B3-7E392D6170AE}"/>
              </a:ext>
            </a:extLst>
          </p:cNvPr>
          <p:cNvSpPr/>
          <p:nvPr/>
        </p:nvSpPr>
        <p:spPr>
          <a:xfrm>
            <a:off x="9068700" y="3228269"/>
            <a:ext cx="1976219" cy="1904392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7F70E4-85AE-4FF1-BF17-E0AA9290CC90}"/>
              </a:ext>
            </a:extLst>
          </p:cNvPr>
          <p:cNvSpPr txBox="1"/>
          <p:nvPr/>
        </p:nvSpPr>
        <p:spPr>
          <a:xfrm>
            <a:off x="9064586" y="3598729"/>
            <a:ext cx="246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4694D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329636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57FBF5-818C-4254-8A64-3A059908B40E}"/>
              </a:ext>
            </a:extLst>
          </p:cNvPr>
          <p:cNvSpPr txBox="1"/>
          <p:nvPr/>
        </p:nvSpPr>
        <p:spPr>
          <a:xfrm>
            <a:off x="8953124" y="4245060"/>
            <a:ext cx="228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Рецептов выдано в ГП 67 </a:t>
            </a:r>
            <a:r>
              <a:rPr lang="ru-RU" sz="120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 2024 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43095D18-13F7-48D4-87F5-325E35894520}"/>
              </a:ext>
            </a:extLst>
          </p:cNvPr>
          <p:cNvSpPr/>
          <p:nvPr/>
        </p:nvSpPr>
        <p:spPr>
          <a:xfrm>
            <a:off x="7277581" y="1546039"/>
            <a:ext cx="1947876" cy="1852823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4E7C94-8520-4CEC-A042-3209ED4ED410}"/>
              </a:ext>
            </a:extLst>
          </p:cNvPr>
          <p:cNvSpPr txBox="1"/>
          <p:nvPr/>
        </p:nvSpPr>
        <p:spPr>
          <a:xfrm>
            <a:off x="7446974" y="1815979"/>
            <a:ext cx="2772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4694D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34502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42FB28B-9F94-4B70-8711-2857AF72898E}"/>
              </a:ext>
            </a:extLst>
          </p:cNvPr>
          <p:cNvSpPr txBox="1"/>
          <p:nvPr/>
        </p:nvSpPr>
        <p:spPr>
          <a:xfrm>
            <a:off x="6852691" y="2524436"/>
            <a:ext cx="298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Пациентов обеспечено льготными препаратами в 2024 г.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67F35D8F-2AA2-404C-8069-1343F04DA53F}"/>
              </a:ext>
            </a:extLst>
          </p:cNvPr>
          <p:cNvSpPr/>
          <p:nvPr/>
        </p:nvSpPr>
        <p:spPr>
          <a:xfrm>
            <a:off x="624066" y="5304948"/>
            <a:ext cx="9101048" cy="1184752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46B9BF-A373-487B-928A-9BF07AC6DB70}"/>
              </a:ext>
            </a:extLst>
          </p:cNvPr>
          <p:cNvSpPr txBox="1"/>
          <p:nvPr/>
        </p:nvSpPr>
        <p:spPr>
          <a:xfrm>
            <a:off x="679599" y="5318909"/>
            <a:ext cx="8836350" cy="1133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600"/>
              </a:spcAft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нашей поликлинике за 2024 год выдано 329636 рецептов. В рамках льготного лекарственного обеспечения в 2024 году было обеспечено лекарственными препаратами 34502 чел. В рамках эксперимента по расширению возможностей реализации права на получение мер социальной поддержки по обеспечению лекарственными препаратами, назначаемыми по жизненным показаниям и при индивидуальной непереносимости, было оформлено 59 заявок.</a:t>
            </a:r>
          </a:p>
        </p:txBody>
      </p:sp>
    </p:spTree>
    <p:extLst>
      <p:ext uri="{BB962C8B-B14F-4D97-AF65-F5344CB8AC3E}">
        <p14:creationId xmlns:p14="http://schemas.microsoft.com/office/powerpoint/2010/main" val="908409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621352" y="3180720"/>
            <a:ext cx="10653451" cy="330888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4228BACD-62A5-4723-9617-E01B92130F34}"/>
              </a:ext>
            </a:extLst>
          </p:cNvPr>
          <p:cNvSpPr/>
          <p:nvPr/>
        </p:nvSpPr>
        <p:spPr>
          <a:xfrm>
            <a:off x="621352" y="3167097"/>
            <a:ext cx="10536006" cy="32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Перечень основных заболеваний, при наличии которых проводится диспансерное и проактивное динамическое наблюдение и количество лиц, состоящих под наблюдением :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Артериальная гипертензия – </a:t>
            </a:r>
            <a:r>
              <a:rPr lang="ru-RU" sz="11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16115</a:t>
            </a: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Ишемическая болезнь сердца, в том числе в течение 1 года после Инфаркта миокарда - </a:t>
            </a:r>
            <a:r>
              <a:rPr lang="ru-RU" sz="11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2198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Фибрилляция и трепетание предсердий - </a:t>
            </a:r>
            <a:r>
              <a:rPr lang="ru-RU" sz="11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1692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Хроническая сердечная недостаточность - </a:t>
            </a:r>
            <a:r>
              <a:rPr lang="ru-RU" sz="11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3837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Гиперхолестеринемия</a:t>
            </a: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ru-RU" sz="11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1151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Сахарный диабет 2 типа - </a:t>
            </a:r>
            <a:r>
              <a:rPr lang="ru-RU" sz="11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8374 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Последствия острого нарушения мозгового кровообращения, в течение 1 года после острого нарушения мозгового кровообращения - </a:t>
            </a:r>
            <a:r>
              <a:rPr lang="ru-RU" sz="11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654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Хроническая обструктивная болезнь легких - </a:t>
            </a:r>
            <a:r>
              <a:rPr lang="ru-RU" sz="11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467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Язвенная болезнь желудка и двенадцатиперстной кишки - </a:t>
            </a:r>
            <a:r>
              <a:rPr lang="ru-RU" sz="11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283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Общегородские проекты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891013-9DD9-4D43-A0CF-0927FF49903B}"/>
              </a:ext>
            </a:extLst>
          </p:cNvPr>
          <p:cNvSpPr txBox="1"/>
          <p:nvPr/>
        </p:nvSpPr>
        <p:spPr>
          <a:xfrm>
            <a:off x="1314165" y="227141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E62A6B42-C352-43EC-A386-15AAA87DEAC6}"/>
              </a:ext>
            </a:extLst>
          </p:cNvPr>
          <p:cNvSpPr/>
          <p:nvPr/>
        </p:nvSpPr>
        <p:spPr>
          <a:xfrm>
            <a:off x="586707" y="1347079"/>
            <a:ext cx="10337887" cy="1635382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0DB39DC9-0979-434F-A825-0A71DD1F86D2}"/>
              </a:ext>
            </a:extLst>
          </p:cNvPr>
          <p:cNvSpPr/>
          <p:nvPr/>
        </p:nvSpPr>
        <p:spPr>
          <a:xfrm>
            <a:off x="413486" y="1116653"/>
            <a:ext cx="10235606" cy="476831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E4478A91-4E8F-496F-A289-DFAA9B2D5119}"/>
              </a:ext>
            </a:extLst>
          </p:cNvPr>
          <p:cNvSpPr/>
          <p:nvPr/>
        </p:nvSpPr>
        <p:spPr>
          <a:xfrm>
            <a:off x="992099" y="1895350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F2F0036-5BFA-4F98-8868-59ECA482B447}"/>
              </a:ext>
            </a:extLst>
          </p:cNvPr>
          <p:cNvSpPr txBox="1"/>
          <p:nvPr/>
        </p:nvSpPr>
        <p:spPr>
          <a:xfrm>
            <a:off x="1106188" y="1830034"/>
            <a:ext cx="150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DD6635B-89E1-4B24-8808-19C5116B90C2}"/>
              </a:ext>
            </a:extLst>
          </p:cNvPr>
          <p:cNvSpPr txBox="1"/>
          <p:nvPr/>
        </p:nvSpPr>
        <p:spPr>
          <a:xfrm>
            <a:off x="876219" y="198523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DA62019-319D-4BE6-A34B-59B6C45E8004}"/>
              </a:ext>
            </a:extLst>
          </p:cNvPr>
          <p:cNvSpPr txBox="1"/>
          <p:nvPr/>
        </p:nvSpPr>
        <p:spPr>
          <a:xfrm>
            <a:off x="2202387" y="1968426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70F05D9-BD53-40C4-9711-10B1CE101086}"/>
              </a:ext>
            </a:extLst>
          </p:cNvPr>
          <p:cNvSpPr txBox="1"/>
          <p:nvPr/>
        </p:nvSpPr>
        <p:spPr>
          <a:xfrm>
            <a:off x="886720" y="2323266"/>
            <a:ext cx="208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 всех взрослых городских поликлиниках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36517978-157B-45DA-B79E-7DB3635378A6}"/>
              </a:ext>
            </a:extLst>
          </p:cNvPr>
          <p:cNvSpPr/>
          <p:nvPr/>
        </p:nvSpPr>
        <p:spPr>
          <a:xfrm>
            <a:off x="3646729" y="1895350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D309D7E-7CB3-4F0A-81B6-6EF53B309124}"/>
              </a:ext>
            </a:extLst>
          </p:cNvPr>
          <p:cNvSpPr txBox="1"/>
          <p:nvPr/>
        </p:nvSpPr>
        <p:spPr>
          <a:xfrm>
            <a:off x="3833382" y="1803510"/>
            <a:ext cx="44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A25ECB8-4F95-482C-AE1C-6B6B7430D537}"/>
              </a:ext>
            </a:extLst>
          </p:cNvPr>
          <p:cNvSpPr txBox="1"/>
          <p:nvPr/>
        </p:nvSpPr>
        <p:spPr>
          <a:xfrm>
            <a:off x="3600731" y="1968425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306EDFE-A79E-4844-A4C5-2074BD9F420A}"/>
              </a:ext>
            </a:extLst>
          </p:cNvPr>
          <p:cNvSpPr txBox="1"/>
          <p:nvPr/>
        </p:nvSpPr>
        <p:spPr>
          <a:xfrm>
            <a:off x="4131521" y="1968424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млн.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AC80C6-4DCF-415B-ABE7-25A630C0AB1C}"/>
              </a:ext>
            </a:extLst>
          </p:cNvPr>
          <p:cNvSpPr txBox="1"/>
          <p:nvPr/>
        </p:nvSpPr>
        <p:spPr>
          <a:xfrm>
            <a:off x="3574814" y="2321154"/>
            <a:ext cx="1797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москвичей уже охвачены программой 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FC85D3E-97C4-4D09-835E-7BBD84CBEA77}"/>
              </a:ext>
            </a:extLst>
          </p:cNvPr>
          <p:cNvSpPr txBox="1"/>
          <p:nvPr/>
        </p:nvSpPr>
        <p:spPr>
          <a:xfrm>
            <a:off x="586707" y="1162443"/>
            <a:ext cx="9869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Проактивное динамическое диспансерное наблюдение людей с хроническими заболеваниями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6FA6A84A-C3B8-4B95-AB30-BB1A4EBC2849}"/>
              </a:ext>
            </a:extLst>
          </p:cNvPr>
          <p:cNvSpPr/>
          <p:nvPr/>
        </p:nvSpPr>
        <p:spPr>
          <a:xfrm>
            <a:off x="6042187" y="1895793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6D96EE5-177F-4393-9F3A-00CAFF2DB89E}"/>
              </a:ext>
            </a:extLst>
          </p:cNvPr>
          <p:cNvSpPr txBox="1"/>
          <p:nvPr/>
        </p:nvSpPr>
        <p:spPr>
          <a:xfrm>
            <a:off x="5944360" y="1837531"/>
            <a:ext cx="1989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ru-RU" sz="28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1C1337-138B-4EBD-A56E-CB85C682A4A2}"/>
              </a:ext>
            </a:extLst>
          </p:cNvPr>
          <p:cNvSpPr txBox="1"/>
          <p:nvPr/>
        </p:nvSpPr>
        <p:spPr>
          <a:xfrm>
            <a:off x="6650441" y="2000239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8D64663-95A3-4C13-AA22-7B9982388866}"/>
              </a:ext>
            </a:extLst>
          </p:cNvPr>
          <p:cNvSpPr txBox="1"/>
          <p:nvPr/>
        </p:nvSpPr>
        <p:spPr>
          <a:xfrm>
            <a:off x="5978697" y="2321154"/>
            <a:ext cx="2081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пациентов состоят на диспансерном наблюдении</a:t>
            </a:r>
            <a:r>
              <a:rPr lang="en-US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нашей поликлинике</a:t>
            </a:r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EF5019F6-B50B-46FA-AE61-442CC923D02B}"/>
              </a:ext>
            </a:extLst>
          </p:cNvPr>
          <p:cNvSpPr/>
          <p:nvPr/>
        </p:nvSpPr>
        <p:spPr>
          <a:xfrm>
            <a:off x="8448127" y="1922188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D5C18E0-07D2-493E-B128-DF337E78756C}"/>
              </a:ext>
            </a:extLst>
          </p:cNvPr>
          <p:cNvSpPr txBox="1"/>
          <p:nvPr/>
        </p:nvSpPr>
        <p:spPr>
          <a:xfrm>
            <a:off x="8600478" y="1801816"/>
            <a:ext cx="150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7254931-291D-4796-83B9-3C6A57D64A5F}"/>
              </a:ext>
            </a:extLst>
          </p:cNvPr>
          <p:cNvSpPr txBox="1"/>
          <p:nvPr/>
        </p:nvSpPr>
        <p:spPr>
          <a:xfrm>
            <a:off x="8359281" y="2300063"/>
            <a:ext cx="241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помощников врача помогают организовать полноценное и неотрывное диспансерное наблюдение</a:t>
            </a:r>
          </a:p>
        </p:txBody>
      </p:sp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BD7E9DD2-012B-4E8C-9D48-AB12F8CDF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79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: скругленные углы 104">
            <a:extLst>
              <a:ext uri="{FF2B5EF4-FFF2-40B4-BE49-F238E27FC236}">
                <a16:creationId xmlns:a16="http://schemas.microsoft.com/office/drawing/2014/main" id="{E62A6B42-C352-43EC-A386-15AAA87DEAC6}"/>
              </a:ext>
            </a:extLst>
          </p:cNvPr>
          <p:cNvSpPr/>
          <p:nvPr/>
        </p:nvSpPr>
        <p:spPr>
          <a:xfrm>
            <a:off x="671836" y="1259499"/>
            <a:ext cx="6461668" cy="247343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9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Общегородские проекты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2052B1E7-BDC6-4D48-B875-8714C46AB5B3}"/>
              </a:ext>
            </a:extLst>
          </p:cNvPr>
          <p:cNvSpPr/>
          <p:nvPr/>
        </p:nvSpPr>
        <p:spPr>
          <a:xfrm>
            <a:off x="506065" y="1081115"/>
            <a:ext cx="2252725" cy="595585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235BF87-DFB4-483B-A0EF-00908003036F}"/>
              </a:ext>
            </a:extLst>
          </p:cNvPr>
          <p:cNvSpPr txBox="1"/>
          <p:nvPr/>
        </p:nvSpPr>
        <p:spPr>
          <a:xfrm>
            <a:off x="2782135" y="1328980"/>
            <a:ext cx="4364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Внедрение телемедицинских технологий проводится в целях повышения охвата и качества динамического наблюдения за пациентами, улучшения сервисной составляющей, а также дистанционного закрытия листков нетрудоспособности в форме электронного документа в связи с заболеванием или при необходимости ухода за больным членом семьи, сформированный врачом общей практики (врачом-терапевтом), врачом-специалистом</a:t>
            </a: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743E7635-4CA2-43AD-B531-D084FCDF99EE}"/>
              </a:ext>
            </a:extLst>
          </p:cNvPr>
          <p:cNvSpPr/>
          <p:nvPr/>
        </p:nvSpPr>
        <p:spPr>
          <a:xfrm>
            <a:off x="843164" y="1754396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7F65E0-2EA7-42C7-BAE6-B6F6A3921527}"/>
              </a:ext>
            </a:extLst>
          </p:cNvPr>
          <p:cNvSpPr txBox="1"/>
          <p:nvPr/>
        </p:nvSpPr>
        <p:spPr>
          <a:xfrm>
            <a:off x="1028554" y="1814558"/>
            <a:ext cx="150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27470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DACF85DD-8E59-4125-91E4-F0BC7FCD6D12}"/>
              </a:ext>
            </a:extLst>
          </p:cNvPr>
          <p:cNvSpPr/>
          <p:nvPr/>
        </p:nvSpPr>
        <p:spPr>
          <a:xfrm>
            <a:off x="867516" y="2751239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6917CBA-052D-4516-A848-7483C307E2DE}"/>
              </a:ext>
            </a:extLst>
          </p:cNvPr>
          <p:cNvSpPr txBox="1"/>
          <p:nvPr/>
        </p:nvSpPr>
        <p:spPr>
          <a:xfrm>
            <a:off x="3999893" y="3059889"/>
            <a:ext cx="2081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Дистанционно закрыто листков нетрудоспособности 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E62A6B42-C352-43EC-A386-15AAA87DEAC6}"/>
              </a:ext>
            </a:extLst>
          </p:cNvPr>
          <p:cNvSpPr/>
          <p:nvPr/>
        </p:nvSpPr>
        <p:spPr>
          <a:xfrm>
            <a:off x="714850" y="4251005"/>
            <a:ext cx="10486878" cy="2295067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0DB39DC9-0979-434F-A825-0A71DD1F86D2}"/>
              </a:ext>
            </a:extLst>
          </p:cNvPr>
          <p:cNvSpPr/>
          <p:nvPr/>
        </p:nvSpPr>
        <p:spPr>
          <a:xfrm>
            <a:off x="505908" y="3893653"/>
            <a:ext cx="5059096" cy="476831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36517978-157B-45DA-B79E-7DB3635378A6}"/>
              </a:ext>
            </a:extLst>
          </p:cNvPr>
          <p:cNvSpPr/>
          <p:nvPr/>
        </p:nvSpPr>
        <p:spPr>
          <a:xfrm>
            <a:off x="1762067" y="4940433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D309D7E-7CB3-4F0A-81B6-6EF53B309124}"/>
              </a:ext>
            </a:extLst>
          </p:cNvPr>
          <p:cNvSpPr txBox="1"/>
          <p:nvPr/>
        </p:nvSpPr>
        <p:spPr>
          <a:xfrm>
            <a:off x="1769399" y="4941508"/>
            <a:ext cx="127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1019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AC80C6-4DCF-415B-ABE7-25A630C0AB1C}"/>
              </a:ext>
            </a:extLst>
          </p:cNvPr>
          <p:cNvSpPr txBox="1"/>
          <p:nvPr/>
        </p:nvSpPr>
        <p:spPr>
          <a:xfrm>
            <a:off x="1256008" y="5523711"/>
            <a:ext cx="250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Пациентов направлено к врачу-онкологу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FC85D3E-97C4-4D09-835E-7BBD84CBEA77}"/>
              </a:ext>
            </a:extLst>
          </p:cNvPr>
          <p:cNvSpPr txBox="1"/>
          <p:nvPr/>
        </p:nvSpPr>
        <p:spPr>
          <a:xfrm>
            <a:off x="679129" y="3939443"/>
            <a:ext cx="488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Персональный помощник (онко-помощник)</a:t>
            </a: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6FA6A84A-C3B8-4B95-AB30-BB1A4EBC2849}"/>
              </a:ext>
            </a:extLst>
          </p:cNvPr>
          <p:cNvSpPr/>
          <p:nvPr/>
        </p:nvSpPr>
        <p:spPr>
          <a:xfrm>
            <a:off x="4784445" y="4923202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6D96EE5-177F-4393-9F3A-00CAFF2DB89E}"/>
              </a:ext>
            </a:extLst>
          </p:cNvPr>
          <p:cNvSpPr txBox="1"/>
          <p:nvPr/>
        </p:nvSpPr>
        <p:spPr>
          <a:xfrm>
            <a:off x="4861913" y="4919831"/>
            <a:ext cx="150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789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8D64663-95A3-4C13-AA22-7B9982388866}"/>
              </a:ext>
            </a:extLst>
          </p:cNvPr>
          <p:cNvSpPr txBox="1"/>
          <p:nvPr/>
        </p:nvSpPr>
        <p:spPr>
          <a:xfrm>
            <a:off x="4155727" y="5513977"/>
            <a:ext cx="2787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Пациентам установлен диагноз «онкологическое заболевание»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EF5019F6-B50B-46FA-AE61-442CC923D02B}"/>
              </a:ext>
            </a:extLst>
          </p:cNvPr>
          <p:cNvSpPr/>
          <p:nvPr/>
        </p:nvSpPr>
        <p:spPr>
          <a:xfrm>
            <a:off x="8111149" y="4922819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D5C18E0-07D2-493E-B128-DF337E78756C}"/>
              </a:ext>
            </a:extLst>
          </p:cNvPr>
          <p:cNvSpPr txBox="1"/>
          <p:nvPr/>
        </p:nvSpPr>
        <p:spPr>
          <a:xfrm>
            <a:off x="8199703" y="4918867"/>
            <a:ext cx="1740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77,4 %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7254931-291D-4796-83B9-3C6A57D64A5F}"/>
              </a:ext>
            </a:extLst>
          </p:cNvPr>
          <p:cNvSpPr txBox="1"/>
          <p:nvPr/>
        </p:nvSpPr>
        <p:spPr>
          <a:xfrm>
            <a:off x="7613945" y="5519846"/>
            <a:ext cx="268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Доля выявленных на ранних стадиях злокачественных новообразований</a:t>
            </a:r>
          </a:p>
        </p:txBody>
      </p:sp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BD7E9DD2-012B-4E8C-9D48-AB12F8CDF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2" name="Шестиугольник 71">
            <a:extLst>
              <a:ext uri="{FF2B5EF4-FFF2-40B4-BE49-F238E27FC236}">
                <a16:creationId xmlns:a16="http://schemas.microsoft.com/office/drawing/2014/main" id="{82ED6E44-4198-4A6C-8203-C3574FF7C11F}"/>
              </a:ext>
            </a:extLst>
          </p:cNvPr>
          <p:cNvSpPr/>
          <p:nvPr/>
        </p:nvSpPr>
        <p:spPr>
          <a:xfrm>
            <a:off x="11246323" y="4570171"/>
            <a:ext cx="743720" cy="641138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Шестиугольник 70">
            <a:extLst>
              <a:ext uri="{FF2B5EF4-FFF2-40B4-BE49-F238E27FC236}">
                <a16:creationId xmlns:a16="http://schemas.microsoft.com/office/drawing/2014/main" id="{499E1B76-A5CC-46FE-81F0-52DEC54A317A}"/>
              </a:ext>
            </a:extLst>
          </p:cNvPr>
          <p:cNvSpPr/>
          <p:nvPr/>
        </p:nvSpPr>
        <p:spPr>
          <a:xfrm>
            <a:off x="7833214" y="1292802"/>
            <a:ext cx="1171229" cy="100968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C85D3E-97C4-4D09-835E-7BBD84CBEA77}"/>
              </a:ext>
            </a:extLst>
          </p:cNvPr>
          <p:cNvSpPr txBox="1"/>
          <p:nvPr/>
        </p:nvSpPr>
        <p:spPr>
          <a:xfrm>
            <a:off x="668581" y="1148828"/>
            <a:ext cx="2016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Телемедицина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DACF85DD-8E59-4125-91E4-F0BC7FCD6D12}"/>
              </a:ext>
            </a:extLst>
          </p:cNvPr>
          <p:cNvSpPr/>
          <p:nvPr/>
        </p:nvSpPr>
        <p:spPr>
          <a:xfrm>
            <a:off x="3829726" y="2758217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E95159-C75C-4C52-828E-6683048ABFC1}"/>
              </a:ext>
            </a:extLst>
          </p:cNvPr>
          <p:cNvSpPr txBox="1"/>
          <p:nvPr/>
        </p:nvSpPr>
        <p:spPr>
          <a:xfrm>
            <a:off x="1127950" y="2734959"/>
            <a:ext cx="1038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18957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917CBA-052D-4516-A848-7483C307E2DE}"/>
              </a:ext>
            </a:extLst>
          </p:cNvPr>
          <p:cNvSpPr txBox="1"/>
          <p:nvPr/>
        </p:nvSpPr>
        <p:spPr>
          <a:xfrm>
            <a:off x="1040163" y="2194776"/>
            <a:ext cx="2081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консультаций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917CBA-052D-4516-A848-7483C307E2DE}"/>
              </a:ext>
            </a:extLst>
          </p:cNvPr>
          <p:cNvSpPr txBox="1"/>
          <p:nvPr/>
        </p:nvSpPr>
        <p:spPr>
          <a:xfrm>
            <a:off x="1160314" y="3113192"/>
            <a:ext cx="2081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Больных под наблюдением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E95159-C75C-4C52-828E-6683048ABFC1}"/>
              </a:ext>
            </a:extLst>
          </p:cNvPr>
          <p:cNvSpPr txBox="1"/>
          <p:nvPr/>
        </p:nvSpPr>
        <p:spPr>
          <a:xfrm>
            <a:off x="3968719" y="2748016"/>
            <a:ext cx="1038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12149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35BF87-DFB4-483B-A0EF-00908003036F}"/>
              </a:ext>
            </a:extLst>
          </p:cNvPr>
          <p:cNvSpPr txBox="1"/>
          <p:nvPr/>
        </p:nvSpPr>
        <p:spPr>
          <a:xfrm>
            <a:off x="798374" y="4411529"/>
            <a:ext cx="10403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Цель проекта: обеспечить пациентов с впервые выявленными онкологическими заболеваниями онко- помощником, который будет оказывать помощь пациентам в записи на необходимые виды исследования и консультации к врачам специалистам для беспрепятственного получения необходимой медицинской помощи в рамках своего заболевания. 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702E38E-52F0-4E26-B86D-AD11B1B3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 r="11260"/>
          <a:stretch/>
        </p:blipFill>
        <p:spPr bwMode="auto">
          <a:xfrm>
            <a:off x="8372434" y="1814731"/>
            <a:ext cx="2829294" cy="2439048"/>
          </a:xfrm>
          <a:custGeom>
            <a:avLst/>
            <a:gdLst>
              <a:gd name="connsiteX0" fmla="*/ 385095 w 1786838"/>
              <a:gd name="connsiteY0" fmla="*/ 0 h 1540378"/>
              <a:gd name="connsiteX1" fmla="*/ 1401744 w 1786838"/>
              <a:gd name="connsiteY1" fmla="*/ 0 h 1540378"/>
              <a:gd name="connsiteX2" fmla="*/ 1786838 w 1786838"/>
              <a:gd name="connsiteY2" fmla="*/ 770189 h 1540378"/>
              <a:gd name="connsiteX3" fmla="*/ 1401744 w 1786838"/>
              <a:gd name="connsiteY3" fmla="*/ 1540378 h 1540378"/>
              <a:gd name="connsiteX4" fmla="*/ 385095 w 1786838"/>
              <a:gd name="connsiteY4" fmla="*/ 1540378 h 1540378"/>
              <a:gd name="connsiteX5" fmla="*/ 0 w 1786838"/>
              <a:gd name="connsiteY5" fmla="*/ 770189 h 154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838" h="1540378">
                <a:moveTo>
                  <a:pt x="385095" y="0"/>
                </a:moveTo>
                <a:lnTo>
                  <a:pt x="1401744" y="0"/>
                </a:lnTo>
                <a:lnTo>
                  <a:pt x="1786838" y="770189"/>
                </a:lnTo>
                <a:lnTo>
                  <a:pt x="1401744" y="1540378"/>
                </a:lnTo>
                <a:lnTo>
                  <a:pt x="385095" y="1540378"/>
                </a:lnTo>
                <a:lnTo>
                  <a:pt x="0" y="770189"/>
                </a:lnTo>
                <a:close/>
              </a:path>
            </a:pathLst>
          </a:custGeom>
          <a:noFill/>
          <a:ln>
            <a:solidFill>
              <a:srgbClr val="47B1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4BBF3D1-48E9-4B67-A742-20F41A1498BE}"/>
              </a:ext>
            </a:extLst>
          </p:cNvPr>
          <p:cNvSpPr txBox="1"/>
          <p:nvPr/>
        </p:nvSpPr>
        <p:spPr>
          <a:xfrm>
            <a:off x="843164" y="6024431"/>
            <a:ext cx="10403354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Структура заболеваемости ЗНО в разрезе локализаций по сравнению с 2023 годом сохраняется прежней: органы пищеварения </a:t>
            </a:r>
            <a:r>
              <a:rPr lang="ru-RU" sz="10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26%</a:t>
            </a:r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органы дыхания и грудной клетки </a:t>
            </a:r>
            <a:r>
              <a:rPr lang="ru-RU" sz="10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16%</a:t>
            </a:r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молочные железы </a:t>
            </a:r>
            <a:r>
              <a:rPr lang="ru-RU" sz="10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13%</a:t>
            </a:r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мужские половые органы </a:t>
            </a:r>
            <a:r>
              <a:rPr lang="ru-RU" sz="10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9%</a:t>
            </a:r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женские половые органы </a:t>
            </a:r>
            <a:r>
              <a:rPr lang="ru-RU" sz="10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7%</a:t>
            </a:r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т.д.</a:t>
            </a:r>
          </a:p>
          <a:p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07969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Шестиугольник 93">
            <a:extLst>
              <a:ext uri="{FF2B5EF4-FFF2-40B4-BE49-F238E27FC236}">
                <a16:creationId xmlns:a16="http://schemas.microsoft.com/office/drawing/2014/main" id="{F3C5F434-852E-4826-8589-84249AF125C0}"/>
              </a:ext>
            </a:extLst>
          </p:cNvPr>
          <p:cNvSpPr/>
          <p:nvPr/>
        </p:nvSpPr>
        <p:spPr>
          <a:xfrm>
            <a:off x="8674238" y="4526679"/>
            <a:ext cx="1980433" cy="170727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2D8745E7-BEFA-4FA0-8DD5-7CF46C4CDF76}"/>
              </a:ext>
            </a:extLst>
          </p:cNvPr>
          <p:cNvSpPr/>
          <p:nvPr/>
        </p:nvSpPr>
        <p:spPr>
          <a:xfrm>
            <a:off x="411366" y="2439777"/>
            <a:ext cx="5175702" cy="476831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6013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Электронные направления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5C5EBF77-044D-46BC-9A2D-3F022DE68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97" name="Шестиугольник 96">
            <a:extLst>
              <a:ext uri="{FF2B5EF4-FFF2-40B4-BE49-F238E27FC236}">
                <a16:creationId xmlns:a16="http://schemas.microsoft.com/office/drawing/2014/main" id="{19B26233-541D-4ABD-AA64-7D58A35B335A}"/>
              </a:ext>
            </a:extLst>
          </p:cNvPr>
          <p:cNvSpPr/>
          <p:nvPr/>
        </p:nvSpPr>
        <p:spPr>
          <a:xfrm>
            <a:off x="1645660" y="5260381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Шестиугольник 102">
            <a:extLst>
              <a:ext uri="{FF2B5EF4-FFF2-40B4-BE49-F238E27FC236}">
                <a16:creationId xmlns:a16="http://schemas.microsoft.com/office/drawing/2014/main" id="{6C0C0998-E02E-472C-9774-2B62E179C800}"/>
              </a:ext>
            </a:extLst>
          </p:cNvPr>
          <p:cNvSpPr/>
          <p:nvPr/>
        </p:nvSpPr>
        <p:spPr>
          <a:xfrm>
            <a:off x="10654671" y="4344672"/>
            <a:ext cx="1131372" cy="975321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D814B0A-A38D-4CA3-B57A-74124EADFE64}"/>
              </a:ext>
            </a:extLst>
          </p:cNvPr>
          <p:cNvSpPr txBox="1"/>
          <p:nvPr/>
        </p:nvSpPr>
        <p:spPr>
          <a:xfrm>
            <a:off x="576281" y="1225614"/>
            <a:ext cx="862644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С марта 2024 года для пациентов г. Москвы </a:t>
            </a:r>
            <a:r>
              <a:rPr lang="ru-RU" sz="14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направление на бумажном носителе больше не требуется</a:t>
            </a: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Для консультации врача-специалиста и госпитализации  необходимо исключительно электронное направление по форме 057/у-04, сформированное с использованием сервисов ЕМИАС.</a:t>
            </a:r>
          </a:p>
          <a:p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электронных направлений:</a:t>
            </a:r>
          </a:p>
          <a:p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B1D8"/>
              </a:buClr>
            </a:pP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   пациент через личный кабинет ЕМИАС имеет быстрый доступ к электронному направлению;</a:t>
            </a:r>
          </a:p>
          <a:p>
            <a:pPr>
              <a:buClr>
                <a:srgbClr val="47B1D8"/>
              </a:buClr>
            </a:pP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   единая база данных у всех специалистов, подключенных к ЕМИАС – это экономит время, которое раньше требовалось для обработки бумажных документов;</a:t>
            </a:r>
          </a:p>
          <a:p>
            <a:pPr>
              <a:buClr>
                <a:srgbClr val="47B1D8"/>
              </a:buClr>
            </a:pP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   вероятность ошибок минимальна - система электронного здравоохранения проверяет правильность электронного направления;</a:t>
            </a:r>
          </a:p>
          <a:p>
            <a:pPr>
              <a:buClr>
                <a:srgbClr val="47B1D8"/>
              </a:buClr>
            </a:pP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   вся медицинская информация направления конфиденциальна и находится под защитой системы.</a:t>
            </a:r>
          </a:p>
          <a:p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DC6D56B4-2F2F-4327-AA1E-45AA0ABE89E4}"/>
              </a:ext>
            </a:extLst>
          </p:cNvPr>
          <p:cNvSpPr/>
          <p:nvPr/>
        </p:nvSpPr>
        <p:spPr>
          <a:xfrm>
            <a:off x="515787" y="1102787"/>
            <a:ext cx="8841456" cy="3816429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E03F60D-E95B-4F48-8003-3F56D5AC9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628319" y="4384647"/>
            <a:ext cx="135341" cy="14129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E1C8027-AE7F-406F-A4D7-A018F34AE1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628320" y="3972674"/>
            <a:ext cx="135341" cy="14129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B98B317-3EC8-4988-853F-5108483DEB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628323" y="3497321"/>
            <a:ext cx="135341" cy="14129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2758F4CD-3EE6-4866-9F7B-3518878D4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639480" y="3079588"/>
            <a:ext cx="135341" cy="14129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4B3C534C-6B98-4DFA-8760-2A08F84A5972}"/>
              </a:ext>
            </a:extLst>
          </p:cNvPr>
          <p:cNvSpPr txBox="1"/>
          <p:nvPr/>
        </p:nvSpPr>
        <p:spPr>
          <a:xfrm>
            <a:off x="8767866" y="4798013"/>
            <a:ext cx="2089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35000</a:t>
            </a:r>
            <a:endParaRPr lang="ru-RU" sz="48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8144256-E555-4613-8155-0B4387D1D135}"/>
              </a:ext>
            </a:extLst>
          </p:cNvPr>
          <p:cNvSpPr txBox="1"/>
          <p:nvPr/>
        </p:nvSpPr>
        <p:spPr>
          <a:xfrm>
            <a:off x="8386025" y="5549426"/>
            <a:ext cx="2853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Выдано эл. направлений</a:t>
            </a:r>
          </a:p>
          <a:p>
            <a:pPr algn="ctr"/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 2024г в ГБУЗ «ГП 67 ДЗМ»</a:t>
            </a:r>
          </a:p>
        </p:txBody>
      </p:sp>
    </p:spTree>
    <p:extLst>
      <p:ext uri="{BB962C8B-B14F-4D97-AF65-F5344CB8AC3E}">
        <p14:creationId xmlns:p14="http://schemas.microsoft.com/office/powerpoint/2010/main" val="2833629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702904" y="154488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3D4E77-7561-48E4-B669-538C98001F55}"/>
              </a:ext>
            </a:extLst>
          </p:cNvPr>
          <p:cNvSpPr txBox="1"/>
          <p:nvPr/>
        </p:nvSpPr>
        <p:spPr>
          <a:xfrm>
            <a:off x="933863" y="2431806"/>
            <a:ext cx="191295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Кадровый центр -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75E3B8-AAF1-43AA-BFAA-82F15B4121AB}"/>
              </a:ext>
            </a:extLst>
          </p:cNvPr>
          <p:cNvSpPr txBox="1"/>
          <p:nvPr/>
        </p:nvSpPr>
        <p:spPr>
          <a:xfrm>
            <a:off x="950367" y="3079237"/>
            <a:ext cx="313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уникальная площадка, которая дает возможность специалистам получать теоретические и практические навыки и знания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5F6F73E9-BBD2-41D8-9A02-32C9F8BD52EC}"/>
              </a:ext>
            </a:extLst>
          </p:cNvPr>
          <p:cNvSpPr/>
          <p:nvPr/>
        </p:nvSpPr>
        <p:spPr>
          <a:xfrm>
            <a:off x="1045782" y="4522485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B89D0A-E6CD-464E-A830-27CF233C59B4}"/>
              </a:ext>
            </a:extLst>
          </p:cNvPr>
          <p:cNvSpPr txBox="1"/>
          <p:nvPr/>
        </p:nvSpPr>
        <p:spPr>
          <a:xfrm>
            <a:off x="1180985" y="4578059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1100</a:t>
            </a:r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единиц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1291FD-C300-40B7-ADB9-1C483EBDFC07}"/>
              </a:ext>
            </a:extLst>
          </p:cNvPr>
          <p:cNvSpPr txBox="1"/>
          <p:nvPr/>
        </p:nvSpPr>
        <p:spPr>
          <a:xfrm>
            <a:off x="1442335" y="493512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современного медицинского и симуляционного оборудования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867A350C-5F11-4391-81E6-E75CA881B6D4}"/>
              </a:ext>
            </a:extLst>
          </p:cNvPr>
          <p:cNvSpPr/>
          <p:nvPr/>
        </p:nvSpPr>
        <p:spPr>
          <a:xfrm>
            <a:off x="4352948" y="153097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FC08B9-1BA0-4754-A2C9-8405CAF15D0A}"/>
              </a:ext>
            </a:extLst>
          </p:cNvPr>
          <p:cNvSpPr txBox="1"/>
          <p:nvPr/>
        </p:nvSpPr>
        <p:spPr>
          <a:xfrm>
            <a:off x="4480836" y="2431806"/>
            <a:ext cx="26852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26F569-E746-4FB0-B7D1-C53523BBEFBF}"/>
              </a:ext>
            </a:extLst>
          </p:cNvPr>
          <p:cNvSpPr txBox="1"/>
          <p:nvPr/>
        </p:nvSpPr>
        <p:spPr>
          <a:xfrm>
            <a:off x="4477034" y="3083446"/>
            <a:ext cx="313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профессиональных компетенций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7D8EDEAE-EAF8-4227-9A39-7E1A22EDB314}"/>
              </a:ext>
            </a:extLst>
          </p:cNvPr>
          <p:cNvSpPr/>
          <p:nvPr/>
        </p:nvSpPr>
        <p:spPr>
          <a:xfrm>
            <a:off x="4524243" y="3644704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08E5CA-3310-43A6-87FF-D65842341A4F}"/>
              </a:ext>
            </a:extLst>
          </p:cNvPr>
          <p:cNvSpPr txBox="1"/>
          <p:nvPr/>
        </p:nvSpPr>
        <p:spPr>
          <a:xfrm>
            <a:off x="4435683" y="3685715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24,5</a:t>
            </a:r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29AE193-83BF-4D6B-BBE5-19B5FDE5BD4D}"/>
              </a:ext>
            </a:extLst>
          </p:cNvPr>
          <p:cNvSpPr txBox="1"/>
          <p:nvPr/>
        </p:nvSpPr>
        <p:spPr>
          <a:xfrm>
            <a:off x="4601497" y="4074588"/>
            <a:ext cx="15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уже прошли оценку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7E87E678-4221-4C40-BDF4-D86A4A3D95BE}"/>
              </a:ext>
            </a:extLst>
          </p:cNvPr>
          <p:cNvSpPr/>
          <p:nvPr/>
        </p:nvSpPr>
        <p:spPr>
          <a:xfrm>
            <a:off x="8003511" y="1517063"/>
            <a:ext cx="3460225" cy="421720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E56181-9791-41B6-B27B-1B6EE6F8E4F7}"/>
              </a:ext>
            </a:extLst>
          </p:cNvPr>
          <p:cNvSpPr txBox="1"/>
          <p:nvPr/>
        </p:nvSpPr>
        <p:spPr>
          <a:xfrm>
            <a:off x="8166002" y="2431806"/>
            <a:ext cx="289066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dirty="0">
                <a:solidFill>
                  <a:srgbClr val="48BD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году</a:t>
            </a:r>
          </a:p>
        </p:txBody>
      </p:sp>
      <p:sp>
        <p:nvSpPr>
          <p:cNvPr id="82" name="Шестиугольник 81">
            <a:extLst>
              <a:ext uri="{FF2B5EF4-FFF2-40B4-BE49-F238E27FC236}">
                <a16:creationId xmlns:a16="http://schemas.microsoft.com/office/drawing/2014/main" id="{FA8C1E42-8294-4FDF-B098-51203D359146}"/>
              </a:ext>
            </a:extLst>
          </p:cNvPr>
          <p:cNvSpPr/>
          <p:nvPr/>
        </p:nvSpPr>
        <p:spPr>
          <a:xfrm>
            <a:off x="5537851" y="4677116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00137C9-9A6E-4C55-938E-6A6407458B53}"/>
              </a:ext>
            </a:extLst>
          </p:cNvPr>
          <p:cNvSpPr txBox="1"/>
          <p:nvPr/>
        </p:nvSpPr>
        <p:spPr>
          <a:xfrm>
            <a:off x="5461572" y="4716783"/>
            <a:ext cx="10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5C99F2B-0098-421B-A106-98AC9C5FB007}"/>
              </a:ext>
            </a:extLst>
          </p:cNvPr>
          <p:cNvSpPr txBox="1"/>
          <p:nvPr/>
        </p:nvSpPr>
        <p:spPr>
          <a:xfrm>
            <a:off x="5722923" y="5105656"/>
            <a:ext cx="158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специальностей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9" name="Шестиугольник 88">
            <a:extLst>
              <a:ext uri="{FF2B5EF4-FFF2-40B4-BE49-F238E27FC236}">
                <a16:creationId xmlns:a16="http://schemas.microsoft.com/office/drawing/2014/main" id="{34332AEA-55BC-46C7-97BD-4D9E37C8B3EB}"/>
              </a:ext>
            </a:extLst>
          </p:cNvPr>
          <p:cNvSpPr/>
          <p:nvPr/>
        </p:nvSpPr>
        <p:spPr>
          <a:xfrm>
            <a:off x="6302240" y="3642204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D05D2E2-1292-4F2B-B0E2-1D927379B1BE}"/>
              </a:ext>
            </a:extLst>
          </p:cNvPr>
          <p:cNvSpPr txBox="1"/>
          <p:nvPr/>
        </p:nvSpPr>
        <p:spPr>
          <a:xfrm>
            <a:off x="6239547" y="368187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60</a:t>
            </a:r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AA267B3-B034-4F6A-A4B9-E77D054E2BD8}"/>
              </a:ext>
            </a:extLst>
          </p:cNvPr>
          <p:cNvSpPr txBox="1"/>
          <p:nvPr/>
        </p:nvSpPr>
        <p:spPr>
          <a:xfrm>
            <a:off x="6419009" y="4070744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оценочных процедур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3" name="Шестиугольник 92">
            <a:extLst>
              <a:ext uri="{FF2B5EF4-FFF2-40B4-BE49-F238E27FC236}">
                <a16:creationId xmlns:a16="http://schemas.microsoft.com/office/drawing/2014/main" id="{842E4369-3745-4092-9BFB-F0F100AEB5BA}"/>
              </a:ext>
            </a:extLst>
          </p:cNvPr>
          <p:cNvSpPr/>
          <p:nvPr/>
        </p:nvSpPr>
        <p:spPr>
          <a:xfrm>
            <a:off x="10037190" y="4155196"/>
            <a:ext cx="1221653" cy="1023252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22D8756-5C3B-4C29-9F4C-3C697B8408B6}"/>
              </a:ext>
            </a:extLst>
          </p:cNvPr>
          <p:cNvSpPr txBox="1"/>
          <p:nvPr/>
        </p:nvSpPr>
        <p:spPr>
          <a:xfrm>
            <a:off x="10195102" y="4245721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&gt;120</a:t>
            </a:r>
            <a:endParaRPr lang="ru-RU" sz="24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06257CC-23F6-4DC2-B5C9-77F7065F3BE7}"/>
              </a:ext>
            </a:extLst>
          </p:cNvPr>
          <p:cNvSpPr txBox="1"/>
          <p:nvPr/>
        </p:nvSpPr>
        <p:spPr>
          <a:xfrm>
            <a:off x="9077722" y="4714969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Сотрудников, включая администраторов прошли психологические тренинги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6" name="Шестиугольник 95">
            <a:extLst>
              <a:ext uri="{FF2B5EF4-FFF2-40B4-BE49-F238E27FC236}">
                <a16:creationId xmlns:a16="http://schemas.microsoft.com/office/drawing/2014/main" id="{9C0F3339-E8F3-432F-A3B3-A292E7A2AC34}"/>
              </a:ext>
            </a:extLst>
          </p:cNvPr>
          <p:cNvSpPr/>
          <p:nvPr/>
        </p:nvSpPr>
        <p:spPr>
          <a:xfrm>
            <a:off x="8188934" y="2903507"/>
            <a:ext cx="1143144" cy="991993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404CD0E-5E48-4ED8-A8F5-CE823E8314EB}"/>
              </a:ext>
            </a:extLst>
          </p:cNvPr>
          <p:cNvSpPr txBox="1"/>
          <p:nvPr/>
        </p:nvSpPr>
        <p:spPr>
          <a:xfrm>
            <a:off x="951492" y="5934156"/>
            <a:ext cx="99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Центр аккредитован по </a:t>
            </a:r>
            <a:r>
              <a:rPr lang="ru-RU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 врачебным специальностям</a:t>
            </a:r>
            <a:endParaRPr lang="ru-RU" b="1" dirty="0">
              <a:solidFill>
                <a:srgbClr val="48BDD7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B70E659-732E-4B29-96AA-05D9349E8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A9A06D9-3A2C-48F6-9855-9DEA7DD96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2477620" y="115906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F76C7CB-6B1B-40D7-9287-EEDFCDA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/>
        </p:blipFill>
        <p:spPr bwMode="auto">
          <a:xfrm>
            <a:off x="610588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2127A4A-1FB3-4116-B4F7-BD0CA82E2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" b="6619"/>
          <a:stretch/>
        </p:blipFill>
        <p:spPr bwMode="auto">
          <a:xfrm>
            <a:off x="979897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AE799EE-8DA7-45FC-A256-995C8333D716}"/>
              </a:ext>
            </a:extLst>
          </p:cNvPr>
          <p:cNvSpPr txBox="1"/>
          <p:nvPr/>
        </p:nvSpPr>
        <p:spPr>
          <a:xfrm>
            <a:off x="8314149" y="2975450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114</a:t>
            </a:r>
            <a:endParaRPr lang="ru-RU" sz="24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70F906-79AD-4605-8EEA-55D7B0ACB84A}"/>
              </a:ext>
            </a:extLst>
          </p:cNvPr>
          <p:cNvSpPr txBox="1"/>
          <p:nvPr/>
        </p:nvSpPr>
        <p:spPr>
          <a:xfrm>
            <a:off x="8320224" y="339950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ГБУЗ «ГП 67 ДЗМ» успешно прошли оценочные мероприятия.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329373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 подход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2052B1E7-BDC6-4D48-B875-8714C46AB5B3}"/>
              </a:ext>
            </a:extLst>
          </p:cNvPr>
          <p:cNvSpPr/>
          <p:nvPr/>
        </p:nvSpPr>
        <p:spPr>
          <a:xfrm>
            <a:off x="976707" y="1383227"/>
            <a:ext cx="5087490" cy="302554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235BF87-DFB4-483B-A0EF-00908003036F}"/>
              </a:ext>
            </a:extLst>
          </p:cNvPr>
          <p:cNvSpPr txBox="1"/>
          <p:nvPr/>
        </p:nvSpPr>
        <p:spPr>
          <a:xfrm>
            <a:off x="1106024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-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129651D-9000-49C0-BFFF-447CF0346D1B}"/>
              </a:ext>
            </a:extLst>
          </p:cNvPr>
          <p:cNvSpPr txBox="1"/>
          <p:nvPr/>
        </p:nvSpPr>
        <p:spPr>
          <a:xfrm>
            <a:off x="996010" y="1718358"/>
            <a:ext cx="506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- доброжелательность и пациентоориентированность</a:t>
            </a: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99FAE977-7E23-49F8-8E32-3B6C2965C737}"/>
              </a:ext>
            </a:extLst>
          </p:cNvPr>
          <p:cNvSpPr/>
          <p:nvPr/>
        </p:nvSpPr>
        <p:spPr>
          <a:xfrm>
            <a:off x="996009" y="2742721"/>
            <a:ext cx="5694921" cy="193057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EC83F0C4-8C5C-4639-B70C-CEFC6F50BEFF}"/>
              </a:ext>
            </a:extLst>
          </p:cNvPr>
          <p:cNvSpPr/>
          <p:nvPr/>
        </p:nvSpPr>
        <p:spPr>
          <a:xfrm>
            <a:off x="1248632" y="2879333"/>
            <a:ext cx="1041470" cy="1041470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817D7B-F576-4D40-8446-83BC7D648D7A}"/>
              </a:ext>
            </a:extLst>
          </p:cNvPr>
          <p:cNvSpPr txBox="1"/>
          <p:nvPr/>
        </p:nvSpPr>
        <p:spPr>
          <a:xfrm>
            <a:off x="1793325" y="3057461"/>
            <a:ext cx="443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такой подход помогает персонал центров госуслуг «Мои документы»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AB980B-34C1-4C97-9423-5CA22DFE26F0}"/>
              </a:ext>
            </a:extLst>
          </p:cNvPr>
          <p:cNvSpPr txBox="1"/>
          <p:nvPr/>
        </p:nvSpPr>
        <p:spPr>
          <a:xfrm>
            <a:off x="1383250" y="2921027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588A45-3854-4481-9BAC-51CBCFBF0C12}"/>
              </a:ext>
            </a:extLst>
          </p:cNvPr>
          <p:cNvSpPr txBox="1"/>
          <p:nvPr/>
        </p:nvSpPr>
        <p:spPr>
          <a:xfrm>
            <a:off x="3728169" y="3858373"/>
            <a:ext cx="2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 МФЦ работают администраторами </a:t>
            </a:r>
          </a:p>
          <a:p>
            <a:r>
              <a:rPr lang="ru-RU" sz="1200" b="0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поликлиниках </a:t>
            </a:r>
            <a:endParaRPr lang="ru-RU" sz="1200" dirty="0">
              <a:solidFill>
                <a:srgbClr val="48BDD7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A7507B-A4E3-49C1-BB50-3CF9370A3A25}"/>
              </a:ext>
            </a:extLst>
          </p:cNvPr>
          <p:cNvSpPr txBox="1"/>
          <p:nvPr/>
        </p:nvSpPr>
        <p:spPr>
          <a:xfrm>
            <a:off x="2255479" y="3873379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sz="36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A886DC-F9F3-4D27-8FD4-CCBF7D36EA12}"/>
              </a:ext>
            </a:extLst>
          </p:cNvPr>
          <p:cNvSpPr txBox="1"/>
          <p:nvPr/>
        </p:nvSpPr>
        <p:spPr>
          <a:xfrm>
            <a:off x="2041578" y="397150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B4E7AAE-47FF-4333-953E-2F9997142238}"/>
              </a:ext>
            </a:extLst>
          </p:cNvPr>
          <p:cNvSpPr txBox="1"/>
          <p:nvPr/>
        </p:nvSpPr>
        <p:spPr>
          <a:xfrm>
            <a:off x="2963304" y="4003467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26627D3-F1DD-4928-9327-192B2BFF0E9E}"/>
              </a:ext>
            </a:extLst>
          </p:cNvPr>
          <p:cNvSpPr txBox="1"/>
          <p:nvPr/>
        </p:nvSpPr>
        <p:spPr>
          <a:xfrm>
            <a:off x="746247" y="4992330"/>
            <a:ext cx="803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Ознакомиться с ценностями и принципами работы поликлиник пациенты могут: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F19367A-DA2A-4352-BE2A-3FA2F92C2BA8}"/>
              </a:ext>
            </a:extLst>
          </p:cNvPr>
          <p:cNvSpPr txBox="1"/>
          <p:nvPr/>
        </p:nvSpPr>
        <p:spPr>
          <a:xfrm>
            <a:off x="1363767" y="5527345"/>
            <a:ext cx="249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стендах в поликлиниках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C444CC-DED9-4B4A-A55D-846869AC3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1013696" y="5583615"/>
            <a:ext cx="237788" cy="24824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29CF62E-13AC-4F0B-84F0-C6675F7C35AA}"/>
              </a:ext>
            </a:extLst>
          </p:cNvPr>
          <p:cNvSpPr txBox="1"/>
          <p:nvPr/>
        </p:nvSpPr>
        <p:spPr>
          <a:xfrm>
            <a:off x="1370824" y="6023393"/>
            <a:ext cx="413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специальных информационных буклетах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991015-0528-4703-92A0-C2A84F01B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1020755" y="6089036"/>
            <a:ext cx="237788" cy="24824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D7D630B-0F7D-485D-A5D9-8479E6382E77}"/>
              </a:ext>
            </a:extLst>
          </p:cNvPr>
          <p:cNvSpPr txBox="1"/>
          <p:nvPr/>
        </p:nvSpPr>
        <p:spPr>
          <a:xfrm>
            <a:off x="4580388" y="5527345"/>
            <a:ext cx="211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электронных письмах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E9B84433-1DEE-4190-BD7C-D3FE0A500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4230319" y="5583615"/>
            <a:ext cx="237788" cy="2482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1A72F32-F154-41F5-8478-C8CD68EC61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4F18669-697F-4D12-9B5D-01E66CF58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b="1438"/>
          <a:stretch/>
        </p:blipFill>
        <p:spPr bwMode="auto">
          <a:xfrm>
            <a:off x="6968959" y="1286964"/>
            <a:ext cx="2227663" cy="1920398"/>
          </a:xfrm>
          <a:custGeom>
            <a:avLst/>
            <a:gdLst>
              <a:gd name="connsiteX0" fmla="*/ 802159 w 3722018"/>
              <a:gd name="connsiteY0" fmla="*/ 0 h 3208634"/>
              <a:gd name="connsiteX1" fmla="*/ 2919859 w 3722018"/>
              <a:gd name="connsiteY1" fmla="*/ 0 h 3208634"/>
              <a:gd name="connsiteX2" fmla="*/ 3722018 w 3722018"/>
              <a:gd name="connsiteY2" fmla="*/ 1604317 h 3208634"/>
              <a:gd name="connsiteX3" fmla="*/ 2919859 w 3722018"/>
              <a:gd name="connsiteY3" fmla="*/ 3208634 h 3208634"/>
              <a:gd name="connsiteX4" fmla="*/ 802159 w 3722018"/>
              <a:gd name="connsiteY4" fmla="*/ 3208634 h 3208634"/>
              <a:gd name="connsiteX5" fmla="*/ 0 w 3722018"/>
              <a:gd name="connsiteY5" fmla="*/ 1604317 h 320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2018" h="3208634">
                <a:moveTo>
                  <a:pt x="802159" y="0"/>
                </a:moveTo>
                <a:lnTo>
                  <a:pt x="2919859" y="0"/>
                </a:lnTo>
                <a:lnTo>
                  <a:pt x="3722018" y="1604317"/>
                </a:lnTo>
                <a:lnTo>
                  <a:pt x="2919859" y="3208634"/>
                </a:lnTo>
                <a:lnTo>
                  <a:pt x="802159" y="3208634"/>
                </a:lnTo>
                <a:lnTo>
                  <a:pt x="0" y="160431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Шестиугольник 34">
            <a:extLst>
              <a:ext uri="{FF2B5EF4-FFF2-40B4-BE49-F238E27FC236}">
                <a16:creationId xmlns:a16="http://schemas.microsoft.com/office/drawing/2014/main" id="{2CA09376-74B4-4CF4-AD58-72D0B4C07FFE}"/>
              </a:ext>
            </a:extLst>
          </p:cNvPr>
          <p:cNvSpPr/>
          <p:nvPr/>
        </p:nvSpPr>
        <p:spPr>
          <a:xfrm>
            <a:off x="7227969" y="3604803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C39C0F91-0D70-48F1-93FA-9E07C4136CB3}"/>
              </a:ext>
            </a:extLst>
          </p:cNvPr>
          <p:cNvSpPr/>
          <p:nvPr/>
        </p:nvSpPr>
        <p:spPr>
          <a:xfrm>
            <a:off x="9511225" y="1945706"/>
            <a:ext cx="1131372" cy="975321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D8F6967-6ED9-4DE6-948E-C4A2F313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11255"/>
          <a:stretch/>
        </p:blipFill>
        <p:spPr bwMode="auto">
          <a:xfrm>
            <a:off x="8297490" y="3284292"/>
            <a:ext cx="3442635" cy="2967790"/>
          </a:xfrm>
          <a:custGeom>
            <a:avLst/>
            <a:gdLst>
              <a:gd name="connsiteX0" fmla="*/ 481035 w 2232002"/>
              <a:gd name="connsiteY0" fmla="*/ 0 h 1924140"/>
              <a:gd name="connsiteX1" fmla="*/ 1750967 w 2232002"/>
              <a:gd name="connsiteY1" fmla="*/ 0 h 1924140"/>
              <a:gd name="connsiteX2" fmla="*/ 2232002 w 2232002"/>
              <a:gd name="connsiteY2" fmla="*/ 962070 h 1924140"/>
              <a:gd name="connsiteX3" fmla="*/ 1750967 w 2232002"/>
              <a:gd name="connsiteY3" fmla="*/ 1924140 h 1924140"/>
              <a:gd name="connsiteX4" fmla="*/ 481035 w 2232002"/>
              <a:gd name="connsiteY4" fmla="*/ 1924140 h 1924140"/>
              <a:gd name="connsiteX5" fmla="*/ 0 w 2232002"/>
              <a:gd name="connsiteY5" fmla="*/ 962070 h 192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2002" h="1924140">
                <a:moveTo>
                  <a:pt x="481035" y="0"/>
                </a:moveTo>
                <a:lnTo>
                  <a:pt x="1750967" y="0"/>
                </a:lnTo>
                <a:lnTo>
                  <a:pt x="2232002" y="962070"/>
                </a:lnTo>
                <a:lnTo>
                  <a:pt x="1750967" y="1924140"/>
                </a:lnTo>
                <a:lnTo>
                  <a:pt x="481035" y="1924140"/>
                </a:lnTo>
                <a:lnTo>
                  <a:pt x="0" y="9620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02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Наши социальные сети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1A72F32-F154-41F5-8478-C8CD68EC6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09B563F-C956-4FB5-80DC-A1820F26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1333" y="5928513"/>
            <a:ext cx="685383" cy="685383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scene3d>
            <a:camera prst="orthographicFront"/>
            <a:lightRig rig="threePt" dir="t"/>
          </a:scene3d>
          <a:sp3d contourW="12700">
            <a:contourClr>
              <a:srgbClr val="48BDD7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4" y="1686080"/>
            <a:ext cx="4217872" cy="4217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7" y="1686080"/>
            <a:ext cx="4260173" cy="42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457AFB25-3FEA-45F7-BF13-173838C12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8846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информация о ГБУЗ «ГП № 67 ДЗМ»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0129651D-9000-49C0-BFFF-447CF0346D1B}"/>
              </a:ext>
            </a:extLst>
          </p:cNvPr>
          <p:cNvSpPr txBox="1"/>
          <p:nvPr/>
        </p:nvSpPr>
        <p:spPr>
          <a:xfrm>
            <a:off x="515786" y="1003797"/>
            <a:ext cx="9115323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Городское бюджетное учреждение здравоохранения города Москвы «Городская поликлиника № 67 Департамента здравоохранения города Москвы» основано в 2012 и обслуживает взрослое население районов частично :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Донской                         Нагатино-Садовники              </a:t>
            </a:r>
            <a:r>
              <a:rPr lang="ru-RU" sz="1400" dirty="0" err="1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Нагатинский</a:t>
            </a: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Затон </a:t>
            </a:r>
          </a:p>
          <a:p>
            <a:pPr lvl="0"/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Даниловский                  Академический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Численность населения 18 лет и старше – </a:t>
            </a:r>
            <a:r>
              <a:rPr lang="ru-RU" sz="16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233 707</a:t>
            </a:r>
            <a:r>
              <a:rPr lang="ru-RU" sz="16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 в прошлом году 158041) </a:t>
            </a: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человек, из них старше трудоспособного возраста </a:t>
            </a:r>
            <a:r>
              <a:rPr lang="ru-RU" sz="14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67893</a:t>
            </a: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человека (с 58 лет у женщин и с 63 лет у мужчин).</a:t>
            </a:r>
          </a:p>
          <a:p>
            <a:pPr lvl="0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8196831-9623-4204-B197-B7B7A32AF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5732528" y="1757681"/>
            <a:ext cx="135341" cy="14129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02A15C8-6983-4B31-BFC5-75DC2BA3CE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2980232" y="1757683"/>
            <a:ext cx="135341" cy="14129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F036D6E-F557-4EDD-8405-D4CEFE359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621969" y="1965564"/>
            <a:ext cx="135341" cy="14129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2CA128D-FAE8-4AD6-8CC6-D27049A979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627614" y="1757682"/>
            <a:ext cx="135341" cy="1412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30C26A3-E790-458B-8631-CE3885A531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2980232" y="1962988"/>
            <a:ext cx="135341" cy="141290"/>
          </a:xfrm>
          <a:prstGeom prst="rect">
            <a:avLst/>
          </a:prstGeom>
        </p:spPr>
      </p:pic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id="{792647A9-4C1C-40B6-AF71-FEAF053B0DD2}"/>
              </a:ext>
            </a:extLst>
          </p:cNvPr>
          <p:cNvSpPr/>
          <p:nvPr/>
        </p:nvSpPr>
        <p:spPr>
          <a:xfrm>
            <a:off x="7215202" y="5006496"/>
            <a:ext cx="1596695" cy="1421967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Шестиугольник 51">
            <a:extLst>
              <a:ext uri="{FF2B5EF4-FFF2-40B4-BE49-F238E27FC236}">
                <a16:creationId xmlns:a16="http://schemas.microsoft.com/office/drawing/2014/main" id="{F06D0081-3628-4F18-967C-55E674253BC0}"/>
              </a:ext>
            </a:extLst>
          </p:cNvPr>
          <p:cNvSpPr/>
          <p:nvPr/>
        </p:nvSpPr>
        <p:spPr>
          <a:xfrm>
            <a:off x="4309641" y="5006496"/>
            <a:ext cx="1596695" cy="1421967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id="{470890D2-000B-44C7-87E4-2F7B2DBA24B9}"/>
              </a:ext>
            </a:extLst>
          </p:cNvPr>
          <p:cNvSpPr/>
          <p:nvPr/>
        </p:nvSpPr>
        <p:spPr>
          <a:xfrm>
            <a:off x="8989805" y="3244646"/>
            <a:ext cx="1596695" cy="1421967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Шестиугольник 62">
            <a:extLst>
              <a:ext uri="{FF2B5EF4-FFF2-40B4-BE49-F238E27FC236}">
                <a16:creationId xmlns:a16="http://schemas.microsoft.com/office/drawing/2014/main" id="{490150ED-5300-437D-B3CB-8777913247C2}"/>
              </a:ext>
            </a:extLst>
          </p:cNvPr>
          <p:cNvSpPr/>
          <p:nvPr/>
        </p:nvSpPr>
        <p:spPr>
          <a:xfrm>
            <a:off x="6077988" y="3244646"/>
            <a:ext cx="1596695" cy="1421967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Шестиугольник 63">
            <a:extLst>
              <a:ext uri="{FF2B5EF4-FFF2-40B4-BE49-F238E27FC236}">
                <a16:creationId xmlns:a16="http://schemas.microsoft.com/office/drawing/2014/main" id="{DC059F37-D529-4092-96D4-CEE28994E27A}"/>
              </a:ext>
            </a:extLst>
          </p:cNvPr>
          <p:cNvSpPr/>
          <p:nvPr/>
        </p:nvSpPr>
        <p:spPr>
          <a:xfrm>
            <a:off x="1404080" y="5006497"/>
            <a:ext cx="1596695" cy="1421967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Шестиугольник 64">
            <a:extLst>
              <a:ext uri="{FF2B5EF4-FFF2-40B4-BE49-F238E27FC236}">
                <a16:creationId xmlns:a16="http://schemas.microsoft.com/office/drawing/2014/main" id="{05F2BF21-E04B-47DB-90EF-31CDB39EBA79}"/>
              </a:ext>
            </a:extLst>
          </p:cNvPr>
          <p:cNvSpPr/>
          <p:nvPr/>
        </p:nvSpPr>
        <p:spPr>
          <a:xfrm>
            <a:off x="3166171" y="3262124"/>
            <a:ext cx="1596695" cy="1421967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Шестиугольник 65">
            <a:extLst>
              <a:ext uri="{FF2B5EF4-FFF2-40B4-BE49-F238E27FC236}">
                <a16:creationId xmlns:a16="http://schemas.microsoft.com/office/drawing/2014/main" id="{CA80646E-AF01-43BE-B0FD-735A0945D70A}"/>
              </a:ext>
            </a:extLst>
          </p:cNvPr>
          <p:cNvSpPr/>
          <p:nvPr/>
        </p:nvSpPr>
        <p:spPr>
          <a:xfrm>
            <a:off x="254354" y="3262124"/>
            <a:ext cx="1596695" cy="1421967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D25BCA7-742A-45B2-8AFC-147AF971CD60}"/>
              </a:ext>
            </a:extLst>
          </p:cNvPr>
          <p:cNvSpPr txBox="1"/>
          <p:nvPr/>
        </p:nvSpPr>
        <p:spPr>
          <a:xfrm>
            <a:off x="122680" y="3136825"/>
            <a:ext cx="194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</a:t>
            </a:r>
            <a:endParaRPr lang="ru-RU" sz="4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E79E14-51CC-42F4-B071-B51305BF839C}"/>
              </a:ext>
            </a:extLst>
          </p:cNvPr>
          <p:cNvSpPr txBox="1"/>
          <p:nvPr/>
        </p:nvSpPr>
        <p:spPr>
          <a:xfrm>
            <a:off x="2993168" y="3172390"/>
            <a:ext cx="194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Ф1</a:t>
            </a:r>
            <a:endParaRPr lang="ru-RU" sz="4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44F4070-A3D8-4C49-8D91-932CF64420FD}"/>
              </a:ext>
            </a:extLst>
          </p:cNvPr>
          <p:cNvSpPr txBox="1"/>
          <p:nvPr/>
        </p:nvSpPr>
        <p:spPr>
          <a:xfrm>
            <a:off x="8767876" y="3232884"/>
            <a:ext cx="2152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Ф3</a:t>
            </a:r>
            <a:endParaRPr lang="ru-RU" sz="4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9C7AA1-CC9E-4D76-91AC-134E5F34963F}"/>
              </a:ext>
            </a:extLst>
          </p:cNvPr>
          <p:cNvSpPr txBox="1"/>
          <p:nvPr/>
        </p:nvSpPr>
        <p:spPr>
          <a:xfrm>
            <a:off x="4151575" y="4948038"/>
            <a:ext cx="194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Ф5</a:t>
            </a:r>
            <a:endParaRPr lang="ru-RU" sz="4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1EA261-0B48-4BE5-ADCD-F97B32E9EE31}"/>
              </a:ext>
            </a:extLst>
          </p:cNvPr>
          <p:cNvSpPr txBox="1"/>
          <p:nvPr/>
        </p:nvSpPr>
        <p:spPr>
          <a:xfrm>
            <a:off x="1231077" y="4933236"/>
            <a:ext cx="194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Ф4</a:t>
            </a:r>
            <a:endParaRPr lang="ru-RU" sz="4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35D3EFD-323F-4EB0-9CCC-25EBEF4AF9EE}"/>
              </a:ext>
            </a:extLst>
          </p:cNvPr>
          <p:cNvSpPr txBox="1"/>
          <p:nvPr/>
        </p:nvSpPr>
        <p:spPr>
          <a:xfrm>
            <a:off x="5880522" y="3216479"/>
            <a:ext cx="194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Ф2</a:t>
            </a:r>
            <a:endParaRPr lang="ru-RU" sz="4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7FABD73-DAB8-4FD2-A232-2824ABA8E1EC}"/>
              </a:ext>
            </a:extLst>
          </p:cNvPr>
          <p:cNvSpPr txBox="1"/>
          <p:nvPr/>
        </p:nvSpPr>
        <p:spPr>
          <a:xfrm>
            <a:off x="6980479" y="4945598"/>
            <a:ext cx="194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Ф6</a:t>
            </a:r>
            <a:endParaRPr lang="ru-RU" sz="4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Шестиугольник 76">
            <a:extLst>
              <a:ext uri="{FF2B5EF4-FFF2-40B4-BE49-F238E27FC236}">
                <a16:creationId xmlns:a16="http://schemas.microsoft.com/office/drawing/2014/main" id="{77D8005F-932E-49D4-9AFE-ED30D299F88A}"/>
              </a:ext>
            </a:extLst>
          </p:cNvPr>
          <p:cNvSpPr/>
          <p:nvPr/>
        </p:nvSpPr>
        <p:spPr>
          <a:xfrm>
            <a:off x="9765321" y="4994134"/>
            <a:ext cx="1596695" cy="1421967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F26E254-987D-4EFC-8F10-E21CD5552561}"/>
              </a:ext>
            </a:extLst>
          </p:cNvPr>
          <p:cNvSpPr txBox="1"/>
          <p:nvPr/>
        </p:nvSpPr>
        <p:spPr>
          <a:xfrm>
            <a:off x="9530598" y="4933236"/>
            <a:ext cx="194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Ф7</a:t>
            </a:r>
            <a:endParaRPr lang="ru-RU" sz="4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4B05C3-6B2B-47FA-8A8B-F219B9616C94}"/>
              </a:ext>
            </a:extLst>
          </p:cNvPr>
          <p:cNvSpPr txBox="1"/>
          <p:nvPr/>
        </p:nvSpPr>
        <p:spPr>
          <a:xfrm>
            <a:off x="254354" y="3828516"/>
            <a:ext cx="2225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Варшавское ш.,19с 2 и 3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Население – </a:t>
            </a:r>
            <a:r>
              <a:rPr lang="ru-RU" sz="1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15807 чел.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- 2694,4 м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– март 2025г.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C4294F6-371B-4941-9359-547C29B9F15E}"/>
              </a:ext>
            </a:extLst>
          </p:cNvPr>
          <p:cNvSpPr txBox="1"/>
          <p:nvPr/>
        </p:nvSpPr>
        <p:spPr>
          <a:xfrm>
            <a:off x="3140644" y="3841861"/>
            <a:ext cx="2225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Ул.Высокая,19 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Население – </a:t>
            </a:r>
            <a:r>
              <a:rPr lang="ru-RU" sz="1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42429 чел.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– 3247,7 м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– август 2023г.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08EA36D-8E8C-4F4A-9BCB-0C0E0BD18092}"/>
              </a:ext>
            </a:extLst>
          </p:cNvPr>
          <p:cNvSpPr txBox="1"/>
          <p:nvPr/>
        </p:nvSpPr>
        <p:spPr>
          <a:xfrm>
            <a:off x="6095809" y="3849406"/>
            <a:ext cx="2225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1й </a:t>
            </a:r>
            <a:r>
              <a:rPr lang="ru-RU" sz="1200" dirty="0" err="1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Дербеневский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пер.,3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Население – </a:t>
            </a:r>
            <a:r>
              <a:rPr lang="ru-RU" sz="1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11206 чел.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- 3324 м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Здание 1960 г.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D3100FF-8252-48EA-97E0-7D094CD33668}"/>
              </a:ext>
            </a:extLst>
          </p:cNvPr>
          <p:cNvSpPr txBox="1"/>
          <p:nvPr/>
        </p:nvSpPr>
        <p:spPr>
          <a:xfrm>
            <a:off x="9007626" y="3850962"/>
            <a:ext cx="2465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Ул.Автозаводская,23стр177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Население – </a:t>
            </a:r>
            <a:r>
              <a:rPr lang="ru-RU" sz="1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7012 чел.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– 9677,7 м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– январь 2024г.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C48072-F141-4A44-92AB-67A4E7F734BA}"/>
              </a:ext>
            </a:extLst>
          </p:cNvPr>
          <p:cNvSpPr txBox="1"/>
          <p:nvPr/>
        </p:nvSpPr>
        <p:spPr>
          <a:xfrm>
            <a:off x="1404080" y="5613338"/>
            <a:ext cx="2443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Ул.Речников,5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Население – </a:t>
            </a:r>
            <a:r>
              <a:rPr lang="ru-RU" sz="1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54427 чел.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– 6002,1 м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– октябрь 2021г.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E07756-B96E-46A6-A55D-F9D35DE5FF67}"/>
              </a:ext>
            </a:extLst>
          </p:cNvPr>
          <p:cNvSpPr txBox="1"/>
          <p:nvPr/>
        </p:nvSpPr>
        <p:spPr>
          <a:xfrm>
            <a:off x="4315936" y="5604583"/>
            <a:ext cx="2225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Ул.Павловская,25стр20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Население – </a:t>
            </a:r>
            <a:r>
              <a:rPr lang="ru-RU" sz="1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30660 чел.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– 3235,8 м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– август 2023г.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CF0260A-CA66-4C62-A462-2E3C57AF46BC}"/>
              </a:ext>
            </a:extLst>
          </p:cNvPr>
          <p:cNvSpPr txBox="1"/>
          <p:nvPr/>
        </p:nvSpPr>
        <p:spPr>
          <a:xfrm>
            <a:off x="7215202" y="5597466"/>
            <a:ext cx="2225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Ул.Ак.Миллионщикова,3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Население – </a:t>
            </a:r>
            <a:r>
              <a:rPr lang="ru-RU" sz="1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37666 чел.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– 3298,5 м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– август 2023г.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A653673-0979-4B33-8E00-AE759712B443}"/>
              </a:ext>
            </a:extLst>
          </p:cNvPr>
          <p:cNvSpPr txBox="1"/>
          <p:nvPr/>
        </p:nvSpPr>
        <p:spPr>
          <a:xfrm>
            <a:off x="9788152" y="5585104"/>
            <a:ext cx="2571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Ул.Б.Черемушкинская,6А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Население – </a:t>
            </a:r>
            <a:r>
              <a:rPr lang="ru-RU" sz="1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34500 чел.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- 3259 м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– сентябрь 2023г.</a:t>
            </a:r>
          </a:p>
        </p:txBody>
      </p:sp>
    </p:spTree>
    <p:extLst>
      <p:ext uri="{BB962C8B-B14F-4D97-AF65-F5344CB8AC3E}">
        <p14:creationId xmlns:p14="http://schemas.microsoft.com/office/powerpoint/2010/main" val="397640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CC0C0E25-B920-414E-AAA9-378932D4F0CC}"/>
              </a:ext>
            </a:extLst>
          </p:cNvPr>
          <p:cNvSpPr/>
          <p:nvPr/>
        </p:nvSpPr>
        <p:spPr>
          <a:xfrm>
            <a:off x="1189165" y="1511601"/>
            <a:ext cx="3080831" cy="302554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85229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и капитальны</a:t>
            </a:r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ремонт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DB30998-BC87-47F1-B9FB-EC7A3828690C}"/>
              </a:ext>
            </a:extLst>
          </p:cNvPr>
          <p:cNvGrpSpPr/>
          <p:nvPr/>
        </p:nvGrpSpPr>
        <p:grpSpPr>
          <a:xfrm>
            <a:off x="453467" y="1056133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3BBEB06-38B7-493C-AA81-5C41348775FE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9CAC559-E633-4D11-94AA-5DAD30615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74" y="1526829"/>
              <a:ext cx="528187" cy="528187"/>
            </a:xfrm>
            <a:prstGeom prst="rect">
              <a:avLst/>
            </a:prstGeom>
            <a:noFill/>
          </p:spPr>
        </p:pic>
      </p:grp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0DC5AC3A-B295-4A97-879E-0195A577873A}"/>
              </a:ext>
            </a:extLst>
          </p:cNvPr>
          <p:cNvSpPr/>
          <p:nvPr/>
        </p:nvSpPr>
        <p:spPr>
          <a:xfrm>
            <a:off x="624067" y="4573055"/>
            <a:ext cx="8012841" cy="20522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A33D55-7F1E-44A4-84E0-F8E604CEA0BD}"/>
              </a:ext>
            </a:extLst>
          </p:cNvPr>
          <p:cNvSpPr txBox="1"/>
          <p:nvPr/>
        </p:nvSpPr>
        <p:spPr>
          <a:xfrm>
            <a:off x="1454988" y="4676086"/>
            <a:ext cx="522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поликлиник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0218AF6A-618F-4DB1-9D57-7EA186C9D764}"/>
              </a:ext>
            </a:extLst>
          </p:cNvPr>
          <p:cNvGrpSpPr/>
          <p:nvPr/>
        </p:nvGrpSpPr>
        <p:grpSpPr>
          <a:xfrm>
            <a:off x="515787" y="4311035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A3D2652A-F6AC-4EC4-AC93-DBB846E58CEF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85227EFE-7CA5-4901-8861-E4A770DE3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901" y="1574644"/>
              <a:ext cx="458696" cy="458696"/>
            </a:xfrm>
            <a:prstGeom prst="rect">
              <a:avLst/>
            </a:prstGeom>
            <a:grpFill/>
          </p:spPr>
        </p:pic>
      </p:grp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20C1C5BA-80D1-4D73-BDDD-FAF9D75D5D61}"/>
              </a:ext>
            </a:extLst>
          </p:cNvPr>
          <p:cNvSpPr/>
          <p:nvPr/>
        </p:nvSpPr>
        <p:spPr>
          <a:xfrm>
            <a:off x="1276807" y="6152911"/>
            <a:ext cx="6838990" cy="373024"/>
          </a:xfrm>
          <a:prstGeom prst="roundRect">
            <a:avLst/>
          </a:prstGeom>
          <a:solidFill>
            <a:srgbClr val="48B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B36528-253F-4933-A35E-C15A1122D3EE}"/>
              </a:ext>
            </a:extLst>
          </p:cNvPr>
          <p:cNvSpPr txBox="1"/>
          <p:nvPr/>
        </p:nvSpPr>
        <p:spPr>
          <a:xfrm>
            <a:off x="1447876" y="6175106"/>
            <a:ext cx="645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Современное цифровое оборудование мирового уровня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A02E331-2A2C-494F-9A7B-133B928460D6}"/>
              </a:ext>
            </a:extLst>
          </p:cNvPr>
          <p:cNvSpPr txBox="1"/>
          <p:nvPr/>
        </p:nvSpPr>
        <p:spPr>
          <a:xfrm>
            <a:off x="1587385" y="4951232"/>
            <a:ext cx="113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48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37A8BC6-E4C7-42BB-B029-803569FCF4D6}"/>
              </a:ext>
            </a:extLst>
          </p:cNvPr>
          <p:cNvSpPr txBox="1"/>
          <p:nvPr/>
        </p:nvSpPr>
        <p:spPr>
          <a:xfrm>
            <a:off x="1236473" y="5632081"/>
            <a:ext cx="15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новые поликлиники до конца 2024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9C8620F-5FB5-48DE-9070-D4A20A180B66}"/>
              </a:ext>
            </a:extLst>
          </p:cNvPr>
          <p:cNvSpPr txBox="1"/>
          <p:nvPr/>
        </p:nvSpPr>
        <p:spPr>
          <a:xfrm>
            <a:off x="2646699" y="5069910"/>
            <a:ext cx="570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Новые подходы для получения качественной медпомощи: </a:t>
            </a:r>
            <a:endParaRPr lang="ru-RU" sz="1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B26298D7-2A60-44C6-AA12-90871B45B18D}"/>
              </a:ext>
            </a:extLst>
          </p:cNvPr>
          <p:cNvGrpSpPr/>
          <p:nvPr/>
        </p:nvGrpSpPr>
        <p:grpSpPr>
          <a:xfrm>
            <a:off x="3514439" y="5421177"/>
            <a:ext cx="584092" cy="591012"/>
            <a:chOff x="6217285" y="4406880"/>
            <a:chExt cx="584092" cy="591012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D963A27D-33A1-4E9E-9C97-9987452D446D}"/>
                </a:ext>
              </a:extLst>
            </p:cNvPr>
            <p:cNvSpPr/>
            <p:nvPr/>
          </p:nvSpPr>
          <p:spPr>
            <a:xfrm>
              <a:off x="6236682" y="4406880"/>
              <a:ext cx="564695" cy="564695"/>
            </a:xfrm>
            <a:prstGeom prst="ellipse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BB3D11EA-758E-48AB-B31B-5E19D1F5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285" y="4515829"/>
              <a:ext cx="482063" cy="482063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0C751D9C-ED83-4690-92CA-95463E1D363F}"/>
              </a:ext>
            </a:extLst>
          </p:cNvPr>
          <p:cNvSpPr txBox="1"/>
          <p:nvPr/>
        </p:nvSpPr>
        <p:spPr>
          <a:xfrm>
            <a:off x="4150154" y="5501697"/>
            <a:ext cx="148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цифровые сервисы и новые алгоритмы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49EE9DD-E18E-44B1-86FB-27636F6293EC}"/>
              </a:ext>
            </a:extLst>
          </p:cNvPr>
          <p:cNvGrpSpPr/>
          <p:nvPr/>
        </p:nvGrpSpPr>
        <p:grpSpPr>
          <a:xfrm>
            <a:off x="6009041" y="5387683"/>
            <a:ext cx="574110" cy="615104"/>
            <a:chOff x="8517273" y="4402955"/>
            <a:chExt cx="574110" cy="615104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3B6A87B1-94CD-4B70-910B-56C8984801B3}"/>
                </a:ext>
              </a:extLst>
            </p:cNvPr>
            <p:cNvSpPr/>
            <p:nvPr/>
          </p:nvSpPr>
          <p:spPr>
            <a:xfrm>
              <a:off x="8526688" y="4402955"/>
              <a:ext cx="564695" cy="564695"/>
            </a:xfrm>
            <a:prstGeom prst="ellipse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B8141D9E-E922-4EC1-A16B-73314DF0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7273" y="4496179"/>
              <a:ext cx="521880" cy="521880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189CFB57-766F-4F44-A427-13E23E50AAC8}"/>
              </a:ext>
            </a:extLst>
          </p:cNvPr>
          <p:cNvSpPr txBox="1"/>
          <p:nvPr/>
        </p:nvSpPr>
        <p:spPr>
          <a:xfrm>
            <a:off x="6639202" y="5452714"/>
            <a:ext cx="118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комфортные условия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Шестиугольник 105">
            <a:extLst>
              <a:ext uri="{FF2B5EF4-FFF2-40B4-BE49-F238E27FC236}">
                <a16:creationId xmlns:a16="http://schemas.microsoft.com/office/drawing/2014/main" id="{2CEBEE71-482A-4DC5-8F4A-31113D882453}"/>
              </a:ext>
            </a:extLst>
          </p:cNvPr>
          <p:cNvSpPr/>
          <p:nvPr/>
        </p:nvSpPr>
        <p:spPr>
          <a:xfrm>
            <a:off x="8919309" y="5530126"/>
            <a:ext cx="1070493" cy="922839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7" name="Шестиугольник 106">
            <a:extLst>
              <a:ext uri="{FF2B5EF4-FFF2-40B4-BE49-F238E27FC236}">
                <a16:creationId xmlns:a16="http://schemas.microsoft.com/office/drawing/2014/main" id="{5EC37209-4C44-4E5F-A79D-40840ECFBB80}"/>
              </a:ext>
            </a:extLst>
          </p:cNvPr>
          <p:cNvSpPr/>
          <p:nvPr/>
        </p:nvSpPr>
        <p:spPr>
          <a:xfrm>
            <a:off x="9136880" y="159411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18055806-AD24-463C-AB65-7C6B76DA9B21}"/>
              </a:ext>
            </a:extLst>
          </p:cNvPr>
          <p:cNvSpPr/>
          <p:nvPr/>
        </p:nvSpPr>
        <p:spPr>
          <a:xfrm>
            <a:off x="757731" y="1507225"/>
            <a:ext cx="7012825" cy="1636578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5CF4C6-849B-4455-96FB-B3C1B7599EB0}"/>
              </a:ext>
            </a:extLst>
          </p:cNvPr>
          <p:cNvSpPr txBox="1"/>
          <p:nvPr/>
        </p:nvSpPr>
        <p:spPr>
          <a:xfrm>
            <a:off x="1345691" y="1455108"/>
            <a:ext cx="2924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9A85AB6-A740-46BC-A47D-2B079FA29B9D}"/>
              </a:ext>
            </a:extLst>
          </p:cNvPr>
          <p:cNvSpPr/>
          <p:nvPr/>
        </p:nvSpPr>
        <p:spPr>
          <a:xfrm>
            <a:off x="1189165" y="1943906"/>
            <a:ext cx="6668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Головном филиале в декабре 2023г. начался капитальный ремонт.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После завершения ремонта филиал будет оснащен новейшим современным оборудованием по Новому Московскому стандарту (</a:t>
            </a:r>
            <a:r>
              <a:rPr lang="ru-RU" sz="1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КТ/МРТ/костный денситометр,</a:t>
            </a:r>
            <a:r>
              <a:rPr lang="en-US" sz="1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U-</a:t>
            </a:r>
            <a:r>
              <a:rPr lang="ru-RU" sz="14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дуга,маммограф</a:t>
            </a:r>
            <a:r>
              <a:rPr lang="ru-RU" sz="1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72A9005-7CB6-4277-822C-975C11DD88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205551" flipH="1" flipV="1">
            <a:off x="830843" y="2020244"/>
            <a:ext cx="322543" cy="33672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A3737AA-68DC-49E9-A795-021BD503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0810" y="3260436"/>
            <a:ext cx="1419761" cy="1141468"/>
          </a:xfrm>
          <a:custGeom>
            <a:avLst/>
            <a:gdLst>
              <a:gd name="connsiteX0" fmla="*/ 716692 w 3325450"/>
              <a:gd name="connsiteY0" fmla="*/ 0 h 2866765"/>
              <a:gd name="connsiteX1" fmla="*/ 2608758 w 3325450"/>
              <a:gd name="connsiteY1" fmla="*/ 0 h 2866765"/>
              <a:gd name="connsiteX2" fmla="*/ 3325450 w 3325450"/>
              <a:gd name="connsiteY2" fmla="*/ 1433383 h 2866765"/>
              <a:gd name="connsiteX3" fmla="*/ 2608758 w 3325450"/>
              <a:gd name="connsiteY3" fmla="*/ 2866765 h 2866765"/>
              <a:gd name="connsiteX4" fmla="*/ 716692 w 3325450"/>
              <a:gd name="connsiteY4" fmla="*/ 2866765 h 2866765"/>
              <a:gd name="connsiteX5" fmla="*/ 0 w 3325450"/>
              <a:gd name="connsiteY5" fmla="*/ 1433383 h 286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5450" h="2866765">
                <a:moveTo>
                  <a:pt x="716692" y="0"/>
                </a:moveTo>
                <a:lnTo>
                  <a:pt x="2608758" y="0"/>
                </a:lnTo>
                <a:lnTo>
                  <a:pt x="3325450" y="1433383"/>
                </a:lnTo>
                <a:lnTo>
                  <a:pt x="2608758" y="2866765"/>
                </a:lnTo>
                <a:lnTo>
                  <a:pt x="716692" y="2866765"/>
                </a:lnTo>
                <a:lnTo>
                  <a:pt x="0" y="14333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2C3F95C-85A5-4E76-BB06-5A373836A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3544" y="3250190"/>
            <a:ext cx="1486959" cy="1191855"/>
          </a:xfrm>
          <a:custGeom>
            <a:avLst/>
            <a:gdLst>
              <a:gd name="connsiteX0" fmla="*/ 716692 w 3325450"/>
              <a:gd name="connsiteY0" fmla="*/ 0 h 2866765"/>
              <a:gd name="connsiteX1" fmla="*/ 2608758 w 3325450"/>
              <a:gd name="connsiteY1" fmla="*/ 0 h 2866765"/>
              <a:gd name="connsiteX2" fmla="*/ 3325450 w 3325450"/>
              <a:gd name="connsiteY2" fmla="*/ 1433383 h 2866765"/>
              <a:gd name="connsiteX3" fmla="*/ 2608758 w 3325450"/>
              <a:gd name="connsiteY3" fmla="*/ 2866765 h 2866765"/>
              <a:gd name="connsiteX4" fmla="*/ 716692 w 3325450"/>
              <a:gd name="connsiteY4" fmla="*/ 2866765 h 2866765"/>
              <a:gd name="connsiteX5" fmla="*/ 0 w 3325450"/>
              <a:gd name="connsiteY5" fmla="*/ 1433383 h 286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5450" h="2866765">
                <a:moveTo>
                  <a:pt x="716692" y="0"/>
                </a:moveTo>
                <a:lnTo>
                  <a:pt x="2608758" y="0"/>
                </a:lnTo>
                <a:lnTo>
                  <a:pt x="3325450" y="1433383"/>
                </a:lnTo>
                <a:lnTo>
                  <a:pt x="2608758" y="2866765"/>
                </a:lnTo>
                <a:lnTo>
                  <a:pt x="716692" y="2866765"/>
                </a:lnTo>
                <a:lnTo>
                  <a:pt x="0" y="14333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Шестиугольник 52">
            <a:extLst>
              <a:ext uri="{FF2B5EF4-FFF2-40B4-BE49-F238E27FC236}">
                <a16:creationId xmlns:a16="http://schemas.microsoft.com/office/drawing/2014/main" id="{60765904-D15B-4224-8B51-97A6DAD676CF}"/>
              </a:ext>
            </a:extLst>
          </p:cNvPr>
          <p:cNvSpPr/>
          <p:nvPr/>
        </p:nvSpPr>
        <p:spPr>
          <a:xfrm>
            <a:off x="8982914" y="2820051"/>
            <a:ext cx="2266837" cy="1891537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AA7CBFD-C825-4B7D-B14C-77657ADBEC84}"/>
              </a:ext>
            </a:extLst>
          </p:cNvPr>
          <p:cNvSpPr txBox="1"/>
          <p:nvPr/>
        </p:nvSpPr>
        <p:spPr>
          <a:xfrm>
            <a:off x="9063596" y="3867813"/>
            <a:ext cx="21627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Общая площадь зданий ГБУЗ «ГП 67 ДЗМ»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BCB5EF-AB9D-4C0C-97EF-B85D17B30287}"/>
              </a:ext>
            </a:extLst>
          </p:cNvPr>
          <p:cNvSpPr txBox="1"/>
          <p:nvPr/>
        </p:nvSpPr>
        <p:spPr>
          <a:xfrm>
            <a:off x="8706345" y="3098229"/>
            <a:ext cx="3048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34700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м2</a:t>
            </a:r>
            <a:r>
              <a:rPr lang="ru-RU" sz="2000" baseline="30000" dirty="0">
                <a:solidFill>
                  <a:srgbClr val="7030A0"/>
                </a:solidFill>
              </a:rPr>
              <a:t> </a:t>
            </a:r>
            <a:endParaRPr lang="ru-RU" sz="5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7E0A9C0-DF9C-4E5A-B538-CACB6BA55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0646" y="3260436"/>
            <a:ext cx="1486959" cy="1181609"/>
          </a:xfrm>
          <a:custGeom>
            <a:avLst/>
            <a:gdLst>
              <a:gd name="connsiteX0" fmla="*/ 716692 w 3325450"/>
              <a:gd name="connsiteY0" fmla="*/ 0 h 2866765"/>
              <a:gd name="connsiteX1" fmla="*/ 2608758 w 3325450"/>
              <a:gd name="connsiteY1" fmla="*/ 0 h 2866765"/>
              <a:gd name="connsiteX2" fmla="*/ 3325450 w 3325450"/>
              <a:gd name="connsiteY2" fmla="*/ 1433383 h 2866765"/>
              <a:gd name="connsiteX3" fmla="*/ 2608758 w 3325450"/>
              <a:gd name="connsiteY3" fmla="*/ 2866765 h 2866765"/>
              <a:gd name="connsiteX4" fmla="*/ 716692 w 3325450"/>
              <a:gd name="connsiteY4" fmla="*/ 2866765 h 2866765"/>
              <a:gd name="connsiteX5" fmla="*/ 0 w 3325450"/>
              <a:gd name="connsiteY5" fmla="*/ 1433383 h 286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5450" h="2866765">
                <a:moveTo>
                  <a:pt x="716692" y="0"/>
                </a:moveTo>
                <a:lnTo>
                  <a:pt x="2608758" y="0"/>
                </a:lnTo>
                <a:lnTo>
                  <a:pt x="3325450" y="1433383"/>
                </a:lnTo>
                <a:lnTo>
                  <a:pt x="2608758" y="2866765"/>
                </a:lnTo>
                <a:lnTo>
                  <a:pt x="716692" y="2866765"/>
                </a:lnTo>
                <a:lnTo>
                  <a:pt x="0" y="14333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9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id="{7D8EDEAE-EAF8-4227-9A39-7E1A22EDB314}"/>
              </a:ext>
            </a:extLst>
          </p:cNvPr>
          <p:cNvSpPr/>
          <p:nvPr/>
        </p:nvSpPr>
        <p:spPr>
          <a:xfrm>
            <a:off x="1883528" y="5293865"/>
            <a:ext cx="850704" cy="689258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702904" y="1171934"/>
            <a:ext cx="3460225" cy="4926647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Деятельность учреждения. Штат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3D4E77-7561-48E4-B669-538C98001F55}"/>
              </a:ext>
            </a:extLst>
          </p:cNvPr>
          <p:cNvSpPr txBox="1"/>
          <p:nvPr/>
        </p:nvSpPr>
        <p:spPr>
          <a:xfrm>
            <a:off x="909881" y="1357976"/>
            <a:ext cx="210704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Врачи-специалисты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75E3B8-AAF1-43AA-BFAA-82F15B4121AB}"/>
              </a:ext>
            </a:extLst>
          </p:cNvPr>
          <p:cNvSpPr txBox="1"/>
          <p:nvPr/>
        </p:nvSpPr>
        <p:spPr>
          <a:xfrm>
            <a:off x="905038" y="2258281"/>
            <a:ext cx="23646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Аллерголог-иммунолог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Гастроэнтеролог          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Инфекционист             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Кардиолог                   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Невролог                     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Оториноларинголог     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Офтальмолог               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Уролог                         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Травматолог-ортопед  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Хирург                        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Эндокринолог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Эндоскопист  </a:t>
            </a:r>
            <a:endParaRPr lang="en-US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Врач-узи 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Пульмонолог           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867A350C-5F11-4391-81E6-E75CA881B6D4}"/>
              </a:ext>
            </a:extLst>
          </p:cNvPr>
          <p:cNvSpPr/>
          <p:nvPr/>
        </p:nvSpPr>
        <p:spPr>
          <a:xfrm>
            <a:off x="4352948" y="1171935"/>
            <a:ext cx="3460225" cy="492664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FC08B9-1BA0-4754-A2C9-8405CAF15D0A}"/>
              </a:ext>
            </a:extLst>
          </p:cNvPr>
          <p:cNvSpPr txBox="1"/>
          <p:nvPr/>
        </p:nvSpPr>
        <p:spPr>
          <a:xfrm>
            <a:off x="4497488" y="1368705"/>
            <a:ext cx="2685241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Штат </a:t>
            </a:r>
          </a:p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26F569-E746-4FB0-B7D1-C53523BBEFBF}"/>
              </a:ext>
            </a:extLst>
          </p:cNvPr>
          <p:cNvSpPr txBox="1"/>
          <p:nvPr/>
        </p:nvSpPr>
        <p:spPr>
          <a:xfrm>
            <a:off x="4494160" y="2220928"/>
            <a:ext cx="3404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Увеличение</a:t>
            </a:r>
            <a:r>
              <a:rPr lang="ru-RU" dirty="0"/>
              <a:t> </a:t>
            </a: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занятых штатных должностей связано с увеличением прикрепленного населения в 2024 </a:t>
            </a:r>
            <a:r>
              <a:rPr lang="ru-RU" sz="1400" dirty="0" err="1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году,в</a:t>
            </a: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связи с открытием и присоединением новых филиалов.</a:t>
            </a:r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7D8EDEAE-EAF8-4227-9A39-7E1A22EDB314}"/>
              </a:ext>
            </a:extLst>
          </p:cNvPr>
          <p:cNvSpPr/>
          <p:nvPr/>
        </p:nvSpPr>
        <p:spPr>
          <a:xfrm>
            <a:off x="5589196" y="5017024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08E5CA-3310-43A6-87FF-D65842341A4F}"/>
              </a:ext>
            </a:extLst>
          </p:cNvPr>
          <p:cNvSpPr txBox="1"/>
          <p:nvPr/>
        </p:nvSpPr>
        <p:spPr>
          <a:xfrm>
            <a:off x="5505499" y="5123298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897,75</a:t>
            </a:r>
            <a:endParaRPr lang="ru-RU" sz="24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29AE193-83BF-4D6B-BBE5-19B5FDE5BD4D}"/>
              </a:ext>
            </a:extLst>
          </p:cNvPr>
          <p:cNvSpPr txBox="1"/>
          <p:nvPr/>
        </p:nvSpPr>
        <p:spPr>
          <a:xfrm>
            <a:off x="5076345" y="5522592"/>
            <a:ext cx="2670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с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тавок на 2024г.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7E87E678-4221-4C40-BDF4-D86A4A3D95BE}"/>
              </a:ext>
            </a:extLst>
          </p:cNvPr>
          <p:cNvSpPr/>
          <p:nvPr/>
        </p:nvSpPr>
        <p:spPr>
          <a:xfrm>
            <a:off x="8003511" y="1171936"/>
            <a:ext cx="3460225" cy="4926645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E56181-9791-41B6-B27B-1B6EE6F8E4F7}"/>
              </a:ext>
            </a:extLst>
          </p:cNvPr>
          <p:cNvSpPr txBox="1"/>
          <p:nvPr/>
        </p:nvSpPr>
        <p:spPr>
          <a:xfrm>
            <a:off x="8147515" y="1357976"/>
            <a:ext cx="301944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dirty="0">
                <a:solidFill>
                  <a:srgbClr val="48BD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нас работают: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Шестиугольник 81">
            <a:extLst>
              <a:ext uri="{FF2B5EF4-FFF2-40B4-BE49-F238E27FC236}">
                <a16:creationId xmlns:a16="http://schemas.microsoft.com/office/drawing/2014/main" id="{FA8C1E42-8294-4FDF-B098-51203D359146}"/>
              </a:ext>
            </a:extLst>
          </p:cNvPr>
          <p:cNvSpPr/>
          <p:nvPr/>
        </p:nvSpPr>
        <p:spPr>
          <a:xfrm>
            <a:off x="4637935" y="3940978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00137C9-9A6E-4C55-938E-6A6407458B53}"/>
              </a:ext>
            </a:extLst>
          </p:cNvPr>
          <p:cNvSpPr txBox="1"/>
          <p:nvPr/>
        </p:nvSpPr>
        <p:spPr>
          <a:xfrm>
            <a:off x="4552676" y="3987685"/>
            <a:ext cx="141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301,5</a:t>
            </a:r>
            <a:endParaRPr lang="ru-RU" sz="24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5C99F2B-0098-421B-A106-98AC9C5FB007}"/>
              </a:ext>
            </a:extLst>
          </p:cNvPr>
          <p:cNvSpPr txBox="1"/>
          <p:nvPr/>
        </p:nvSpPr>
        <p:spPr>
          <a:xfrm>
            <a:off x="4621112" y="4386979"/>
            <a:ext cx="158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Ставок СМП     на 2024г.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9" name="Шестиугольник 88">
            <a:extLst>
              <a:ext uri="{FF2B5EF4-FFF2-40B4-BE49-F238E27FC236}">
                <a16:creationId xmlns:a16="http://schemas.microsoft.com/office/drawing/2014/main" id="{34332AEA-55BC-46C7-97BD-4D9E37C8B3EB}"/>
              </a:ext>
            </a:extLst>
          </p:cNvPr>
          <p:cNvSpPr/>
          <p:nvPr/>
        </p:nvSpPr>
        <p:spPr>
          <a:xfrm>
            <a:off x="6411803" y="3940978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D05D2E2-1292-4F2B-B0E2-1D927379B1BE}"/>
              </a:ext>
            </a:extLst>
          </p:cNvPr>
          <p:cNvSpPr txBox="1"/>
          <p:nvPr/>
        </p:nvSpPr>
        <p:spPr>
          <a:xfrm>
            <a:off x="6389861" y="396824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346,75</a:t>
            </a:r>
            <a:endParaRPr lang="ru-RU" sz="24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AA267B3-B034-4F6A-A4B9-E77D054E2BD8}"/>
              </a:ext>
            </a:extLst>
          </p:cNvPr>
          <p:cNvSpPr txBox="1"/>
          <p:nvPr/>
        </p:nvSpPr>
        <p:spPr>
          <a:xfrm>
            <a:off x="6379290" y="4335572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Ставок врачей на 2024г.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404CD0E-5E48-4ED8-A8F5-CE823E8314EB}"/>
              </a:ext>
            </a:extLst>
          </p:cNvPr>
          <p:cNvSpPr txBox="1"/>
          <p:nvPr/>
        </p:nvSpPr>
        <p:spPr>
          <a:xfrm>
            <a:off x="3681647" y="6148332"/>
            <a:ext cx="647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сотрудников </a:t>
            </a:r>
            <a:r>
              <a:rPr lang="ru-RU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773</a:t>
            </a:r>
            <a:r>
              <a:rPr lang="ru-RU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человека</a:t>
            </a:r>
            <a:endParaRPr lang="ru-RU" b="1" dirty="0">
              <a:solidFill>
                <a:srgbClr val="48BDD7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B70E659-732E-4B29-96AA-05D9349E8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F76C7CB-6B1B-40D7-9287-EEDFCDA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9718" y="1035514"/>
            <a:ext cx="1381253" cy="1301515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2127A4A-1FB3-4116-B4F7-BD0CA82E2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r="5472"/>
          <a:stretch/>
        </p:blipFill>
        <p:spPr bwMode="auto">
          <a:xfrm>
            <a:off x="2905595" y="1015992"/>
            <a:ext cx="1381253" cy="1381253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975E3B8-AAF1-43AA-BFAA-82F15B4121AB}"/>
              </a:ext>
            </a:extLst>
          </p:cNvPr>
          <p:cNvSpPr txBox="1"/>
          <p:nvPr/>
        </p:nvSpPr>
        <p:spPr>
          <a:xfrm>
            <a:off x="3180311" y="2258281"/>
            <a:ext cx="4514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en-US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0137C9-9A6E-4C55-938E-6A6407458B53}"/>
              </a:ext>
            </a:extLst>
          </p:cNvPr>
          <p:cNvSpPr txBox="1"/>
          <p:nvPr/>
        </p:nvSpPr>
        <p:spPr>
          <a:xfrm>
            <a:off x="1974240" y="5317841"/>
            <a:ext cx="112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99</a:t>
            </a:r>
            <a:endParaRPr lang="ru-RU" sz="24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C99F2B-0098-421B-A106-98AC9C5FB007}"/>
              </a:ext>
            </a:extLst>
          </p:cNvPr>
          <p:cNvSpPr txBox="1"/>
          <p:nvPr/>
        </p:nvSpPr>
        <p:spPr>
          <a:xfrm>
            <a:off x="1414042" y="5706124"/>
            <a:ext cx="2200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Врачей-специалистов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7740DF-6DE3-496C-8480-AFE85570C3F5}"/>
              </a:ext>
            </a:extLst>
          </p:cNvPr>
          <p:cNvSpPr txBox="1"/>
          <p:nvPr/>
        </p:nvSpPr>
        <p:spPr>
          <a:xfrm>
            <a:off x="8013890" y="1865285"/>
            <a:ext cx="3153074" cy="379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buClr>
                <a:srgbClr val="215868"/>
              </a:buClr>
            </a:pP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сотрудник, награжденный Орденом Пирогова </a:t>
            </a:r>
          </a:p>
          <a:p>
            <a:pPr lvl="0" algn="just">
              <a:lnSpc>
                <a:spcPct val="115000"/>
              </a:lnSpc>
              <a:buClr>
                <a:srgbClr val="215868"/>
              </a:buClr>
            </a:pP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 сотрудника, награжденные почетным знаком «Отличник здравоохранения» </a:t>
            </a:r>
          </a:p>
          <a:p>
            <a:pPr lvl="0" algn="just">
              <a:lnSpc>
                <a:spcPct val="115000"/>
              </a:lnSpc>
              <a:buClr>
                <a:srgbClr val="215868"/>
              </a:buClr>
            </a:pP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 сотрудников, награжденные званием «Почетный медицинский работник города Москвы»</a:t>
            </a:r>
          </a:p>
          <a:p>
            <a:pPr lvl="0" algn="just">
              <a:lnSpc>
                <a:spcPct val="115000"/>
              </a:lnSpc>
              <a:buClr>
                <a:srgbClr val="215868"/>
              </a:buClr>
            </a:pP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 врачей «высшей» квалификационной категории</a:t>
            </a:r>
          </a:p>
          <a:p>
            <a:pPr lvl="0" algn="just">
              <a:lnSpc>
                <a:spcPct val="115000"/>
              </a:lnSpc>
              <a:buClr>
                <a:srgbClr val="215868"/>
              </a:buClr>
            </a:pP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врач «первой» квалификационной категории  </a:t>
            </a:r>
          </a:p>
          <a:p>
            <a:pPr lvl="0" algn="just">
              <a:lnSpc>
                <a:spcPct val="115000"/>
              </a:lnSpc>
              <a:buClr>
                <a:srgbClr val="215868"/>
              </a:buClr>
            </a:pP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 врачей КМН </a:t>
            </a:r>
          </a:p>
          <a:p>
            <a:pPr lvl="0" algn="just">
              <a:lnSpc>
                <a:spcPct val="115000"/>
              </a:lnSpc>
              <a:buClr>
                <a:srgbClr val="215868"/>
              </a:buClr>
            </a:pP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врачу присвоен статус «Московский врач»</a:t>
            </a:r>
          </a:p>
          <a:p>
            <a:pPr lvl="0" algn="just">
              <a:lnSpc>
                <a:spcPct val="115000"/>
              </a:lnSpc>
              <a:buClr>
                <a:srgbClr val="215868"/>
              </a:buClr>
            </a:pP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 медицинских сестер «высшей» квалификационной категории</a:t>
            </a:r>
          </a:p>
          <a:p>
            <a:pPr lvl="0" algn="just">
              <a:lnSpc>
                <a:spcPct val="115000"/>
              </a:lnSpc>
              <a:buClr>
                <a:srgbClr val="215868"/>
              </a:buClr>
            </a:pP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медицинских сестры «первой» квалификационной категории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215868"/>
              </a:buClr>
            </a:pP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медицинской сестре присвоен статус «Московская медицинская сестра»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ED062A1-70C7-48F1-92B9-03D1840E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40621" y="5416141"/>
            <a:ext cx="1252685" cy="1154631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35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C27E121-2F35-4433-B0F7-544EC04D4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622680" y="1171935"/>
            <a:ext cx="3540449" cy="290338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Деятельность учреждения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3D4E77-7561-48E4-B669-538C98001F55}"/>
              </a:ext>
            </a:extLst>
          </p:cNvPr>
          <p:cNvSpPr txBox="1"/>
          <p:nvPr/>
        </p:nvSpPr>
        <p:spPr>
          <a:xfrm>
            <a:off x="859868" y="1171935"/>
            <a:ext cx="314629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Инструментальные исследования </a:t>
            </a:r>
            <a:r>
              <a:rPr lang="ru-RU" sz="2200" b="1" i="0" u="none" strike="noStrike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867A350C-5F11-4391-81E6-E75CA881B6D4}"/>
              </a:ext>
            </a:extLst>
          </p:cNvPr>
          <p:cNvSpPr/>
          <p:nvPr/>
        </p:nvSpPr>
        <p:spPr>
          <a:xfrm>
            <a:off x="4352948" y="1171935"/>
            <a:ext cx="3460225" cy="290338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FC08B9-1BA0-4754-A2C9-8405CAF15D0A}"/>
              </a:ext>
            </a:extLst>
          </p:cNvPr>
          <p:cNvSpPr txBox="1"/>
          <p:nvPr/>
        </p:nvSpPr>
        <p:spPr>
          <a:xfrm>
            <a:off x="4520901" y="1188362"/>
            <a:ext cx="2685241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Хирургическая работа </a:t>
            </a:r>
            <a:r>
              <a:rPr lang="ru-RU" sz="2200" b="1" i="0" u="none" strike="noStrike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/2023г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7E87E678-4221-4C40-BDF4-D86A4A3D95BE}"/>
              </a:ext>
            </a:extLst>
          </p:cNvPr>
          <p:cNvSpPr/>
          <p:nvPr/>
        </p:nvSpPr>
        <p:spPr>
          <a:xfrm>
            <a:off x="8003511" y="1171936"/>
            <a:ext cx="3460225" cy="2903385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E56181-9791-41B6-B27B-1B6EE6F8E4F7}"/>
              </a:ext>
            </a:extLst>
          </p:cNvPr>
          <p:cNvSpPr txBox="1"/>
          <p:nvPr/>
        </p:nvSpPr>
        <p:spPr>
          <a:xfrm>
            <a:off x="8103006" y="1214259"/>
            <a:ext cx="301944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dirty="0">
                <a:solidFill>
                  <a:srgbClr val="48BD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врачей</a:t>
            </a:r>
          </a:p>
          <a:p>
            <a:pPr>
              <a:lnSpc>
                <a:spcPts val="2200"/>
              </a:lnSpc>
            </a:pPr>
            <a:r>
              <a:rPr lang="ru-RU" sz="2200" b="1" dirty="0">
                <a:solidFill>
                  <a:srgbClr val="48BD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поликлиники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B70E659-732E-4B29-96AA-05D9349E8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710527E-91EB-4D11-B75B-ED3BB9ABA8BF}"/>
              </a:ext>
            </a:extLst>
          </p:cNvPr>
          <p:cNvSpPr/>
          <p:nvPr/>
        </p:nvSpPr>
        <p:spPr>
          <a:xfrm>
            <a:off x="596901" y="4523636"/>
            <a:ext cx="7216271" cy="1976049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D3919E-E24E-4833-9A45-DE4BFD043464}"/>
              </a:ext>
            </a:extLst>
          </p:cNvPr>
          <p:cNvSpPr txBox="1"/>
          <p:nvPr/>
        </p:nvSpPr>
        <p:spPr>
          <a:xfrm>
            <a:off x="859868" y="4573597"/>
            <a:ext cx="884371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0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Диагностические эндоскопические вмешательства</a:t>
            </a:r>
            <a:endParaRPr lang="ru-RU" sz="20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8F866212-1294-44DC-A1DE-1B9DA8603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957354"/>
              </p:ext>
            </p:extLst>
          </p:nvPr>
        </p:nvGraphicFramePr>
        <p:xfrm>
          <a:off x="859868" y="4926502"/>
          <a:ext cx="646372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824275068"/>
                    </a:ext>
                  </a:extLst>
                </a:gridCol>
                <a:gridCol w="2237113">
                  <a:extLst>
                    <a:ext uri="{9D8B030D-6E8A-4147-A177-3AD203B41FA5}">
                      <a16:colId xmlns:a16="http://schemas.microsoft.com/office/drawing/2014/main" val="1778407987"/>
                    </a:ext>
                  </a:extLst>
                </a:gridCol>
                <a:gridCol w="998291">
                  <a:extLst>
                    <a:ext uri="{9D8B030D-6E8A-4147-A177-3AD203B41FA5}">
                      <a16:colId xmlns:a16="http://schemas.microsoft.com/office/drawing/2014/main" val="3467653883"/>
                    </a:ext>
                  </a:extLst>
                </a:gridCol>
                <a:gridCol w="989901">
                  <a:extLst>
                    <a:ext uri="{9D8B030D-6E8A-4147-A177-3AD203B41FA5}">
                      <a16:colId xmlns:a16="http://schemas.microsoft.com/office/drawing/2014/main" val="718469984"/>
                    </a:ext>
                  </a:extLst>
                </a:gridCol>
                <a:gridCol w="1048624">
                  <a:extLst>
                    <a:ext uri="{9D8B030D-6E8A-4147-A177-3AD203B41FA5}">
                      <a16:colId xmlns:a16="http://schemas.microsoft.com/office/drawing/2014/main" val="1081148144"/>
                    </a:ext>
                  </a:extLst>
                </a:gridCol>
                <a:gridCol w="981511">
                  <a:extLst>
                    <a:ext uri="{9D8B030D-6E8A-4147-A177-3AD203B41FA5}">
                      <a16:colId xmlns:a16="http://schemas.microsoft.com/office/drawing/2014/main" val="1712944169"/>
                    </a:ext>
                  </a:extLst>
                </a:gridCol>
              </a:tblGrid>
              <a:tr h="408297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48BDD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Название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Количество исследований за                                                     </a:t>
                      </a:r>
                      <a:r>
                        <a:rPr lang="ru-RU" sz="1200" dirty="0">
                          <a:solidFill>
                            <a:srgbClr val="7030A0"/>
                          </a:solidFill>
                        </a:rPr>
                        <a:t>2024</a:t>
                      </a:r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 и 2023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48BDD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Количество выполненных биопсий за </a:t>
                      </a:r>
                      <a:r>
                        <a:rPr lang="ru-RU" sz="1200" dirty="0">
                          <a:solidFill>
                            <a:srgbClr val="7030A0"/>
                          </a:solidFill>
                        </a:rPr>
                        <a:t>2024</a:t>
                      </a:r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 и 2023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615780"/>
                  </a:ext>
                </a:extLst>
              </a:tr>
              <a:tr h="26019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Эзофагогастродуоденоскопия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7030A0"/>
                          </a:solidFill>
                        </a:rPr>
                        <a:t>3495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1716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7030A0"/>
                          </a:solidFill>
                        </a:rPr>
                        <a:t>350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41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70532"/>
                  </a:ext>
                </a:extLst>
              </a:tr>
              <a:tr h="26019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Колоноскопия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7030A0"/>
                          </a:solidFill>
                        </a:rPr>
                        <a:t>908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357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7030A0"/>
                          </a:solidFill>
                        </a:rPr>
                        <a:t>151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47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276207"/>
                  </a:ext>
                </a:extLst>
              </a:tr>
              <a:tr h="260192"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48BDD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Всего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7030A0"/>
                          </a:solidFill>
                        </a:rPr>
                        <a:t>4403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2073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7030A0"/>
                          </a:solidFill>
                        </a:rPr>
                        <a:t>501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48BDD7"/>
                          </a:solidFill>
                        </a:rPr>
                        <a:t>88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375067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66FF485B-5167-4196-8B9E-BAD9A170A0B5}"/>
              </a:ext>
            </a:extLst>
          </p:cNvPr>
          <p:cNvSpPr txBox="1"/>
          <p:nvPr/>
        </p:nvSpPr>
        <p:spPr>
          <a:xfrm>
            <a:off x="4530733" y="1878485"/>
            <a:ext cx="3282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</a:rPr>
              <a:t>Удаление инородного тела    </a:t>
            </a:r>
            <a:r>
              <a:rPr lang="ru-RU" sz="1200" b="1" dirty="0">
                <a:solidFill>
                  <a:srgbClr val="7030A0"/>
                </a:solidFill>
              </a:rPr>
              <a:t>88</a:t>
            </a:r>
            <a:r>
              <a:rPr lang="ru-RU" sz="1200" dirty="0">
                <a:solidFill>
                  <a:srgbClr val="1B2E51"/>
                </a:solidFill>
              </a:rPr>
              <a:t> / 20</a:t>
            </a:r>
          </a:p>
          <a:p>
            <a:r>
              <a:rPr lang="ru-RU" sz="1200" dirty="0">
                <a:solidFill>
                  <a:srgbClr val="1B2E51"/>
                </a:solidFill>
              </a:rPr>
              <a:t>Вскрытие и дренирование абсцесса  </a:t>
            </a:r>
            <a:r>
              <a:rPr lang="ru-RU" sz="1200" b="1" dirty="0">
                <a:solidFill>
                  <a:srgbClr val="7030A0"/>
                </a:solidFill>
              </a:rPr>
              <a:t>413</a:t>
            </a:r>
            <a:r>
              <a:rPr lang="ru-RU" sz="1200" dirty="0">
                <a:solidFill>
                  <a:srgbClr val="1B2E51"/>
                </a:solidFill>
              </a:rPr>
              <a:t> / 287</a:t>
            </a:r>
          </a:p>
          <a:p>
            <a:r>
              <a:rPr lang="ru-RU" sz="1200" dirty="0">
                <a:solidFill>
                  <a:srgbClr val="1B2E51"/>
                </a:solidFill>
              </a:rPr>
              <a:t>Удаление доброкачественных новообразований кожи   </a:t>
            </a:r>
            <a:r>
              <a:rPr lang="ru-RU" sz="1200" b="1" dirty="0">
                <a:solidFill>
                  <a:srgbClr val="7030A0"/>
                </a:solidFill>
              </a:rPr>
              <a:t>660</a:t>
            </a:r>
            <a:r>
              <a:rPr lang="ru-RU" sz="1200" dirty="0">
                <a:solidFill>
                  <a:srgbClr val="1B2E51"/>
                </a:solidFill>
              </a:rPr>
              <a:t> / 203</a:t>
            </a:r>
          </a:p>
          <a:p>
            <a:r>
              <a:rPr lang="ru-RU" sz="1200" dirty="0">
                <a:solidFill>
                  <a:srgbClr val="1B2E51"/>
                </a:solidFill>
              </a:rPr>
              <a:t>Хирургическая обработка раны   </a:t>
            </a:r>
            <a:r>
              <a:rPr lang="ru-RU" sz="1200" b="1" dirty="0">
                <a:solidFill>
                  <a:srgbClr val="7030A0"/>
                </a:solidFill>
              </a:rPr>
              <a:t>1249</a:t>
            </a:r>
            <a:r>
              <a:rPr lang="ru-RU" sz="1200" dirty="0">
                <a:solidFill>
                  <a:srgbClr val="1B2E51"/>
                </a:solidFill>
              </a:rPr>
              <a:t> / 1055</a:t>
            </a:r>
          </a:p>
          <a:p>
            <a:r>
              <a:rPr lang="ru-RU" sz="1200" dirty="0">
                <a:solidFill>
                  <a:srgbClr val="1B2E51"/>
                </a:solidFill>
              </a:rPr>
              <a:t>Удаление ногтевых пластин   </a:t>
            </a:r>
            <a:r>
              <a:rPr lang="ru-RU" sz="1200" b="1" dirty="0">
                <a:solidFill>
                  <a:srgbClr val="7030A0"/>
                </a:solidFill>
              </a:rPr>
              <a:t>69</a:t>
            </a:r>
            <a:r>
              <a:rPr lang="ru-RU" sz="1200" dirty="0">
                <a:solidFill>
                  <a:srgbClr val="1B2E51"/>
                </a:solidFill>
              </a:rPr>
              <a:t> / 72</a:t>
            </a:r>
          </a:p>
          <a:p>
            <a:r>
              <a:rPr lang="ru-RU" sz="1200" dirty="0">
                <a:solidFill>
                  <a:srgbClr val="1B2E51"/>
                </a:solidFill>
              </a:rPr>
              <a:t>Удаление мозоли   </a:t>
            </a:r>
            <a:r>
              <a:rPr lang="ru-RU" sz="1200" b="1" dirty="0">
                <a:solidFill>
                  <a:srgbClr val="7030A0"/>
                </a:solidFill>
              </a:rPr>
              <a:t>24</a:t>
            </a:r>
            <a:r>
              <a:rPr lang="ru-RU" sz="1200" dirty="0">
                <a:solidFill>
                  <a:srgbClr val="1B2E51"/>
                </a:solidFill>
              </a:rPr>
              <a:t> / 21</a:t>
            </a:r>
          </a:p>
          <a:p>
            <a:r>
              <a:rPr lang="ru-RU" sz="1200" dirty="0">
                <a:solidFill>
                  <a:srgbClr val="1B2E51"/>
                </a:solidFill>
              </a:rPr>
              <a:t>Аспирация содержимого сустава  </a:t>
            </a:r>
            <a:r>
              <a:rPr lang="ru-RU" sz="1200" b="1" dirty="0">
                <a:solidFill>
                  <a:srgbClr val="7030A0"/>
                </a:solidFill>
              </a:rPr>
              <a:t>391</a:t>
            </a:r>
            <a:r>
              <a:rPr lang="ru-RU" sz="1200" dirty="0">
                <a:solidFill>
                  <a:srgbClr val="1B2E51"/>
                </a:solidFill>
              </a:rPr>
              <a:t> / 515</a:t>
            </a:r>
          </a:p>
          <a:p>
            <a:endParaRPr lang="ru-RU" sz="1200" dirty="0">
              <a:solidFill>
                <a:srgbClr val="1B2E51"/>
              </a:solidFill>
            </a:endParaRPr>
          </a:p>
          <a:p>
            <a:r>
              <a:rPr lang="ru-RU" sz="1200" dirty="0">
                <a:solidFill>
                  <a:srgbClr val="1B2E51"/>
                </a:solidFill>
              </a:rPr>
              <a:t>*В 2024 году оперировано больных 2894 чел., что на 25% больше, чем в 2023 г</a:t>
            </a:r>
          </a:p>
          <a:p>
            <a:endParaRPr lang="ru-RU" sz="1200" dirty="0">
              <a:solidFill>
                <a:srgbClr val="1B2E5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2A329C-CE03-4001-AD4C-FF68E01498E3}"/>
              </a:ext>
            </a:extLst>
          </p:cNvPr>
          <p:cNvSpPr txBox="1"/>
          <p:nvPr/>
        </p:nvSpPr>
        <p:spPr>
          <a:xfrm>
            <a:off x="8112380" y="1766905"/>
            <a:ext cx="32824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r>
              <a:rPr lang="ru-RU" sz="1200" dirty="0">
                <a:solidFill>
                  <a:srgbClr val="1B2E51"/>
                </a:solidFill>
              </a:rPr>
              <a:t>Посещения в поликлинике  </a:t>
            </a:r>
            <a:r>
              <a:rPr lang="ru-RU" sz="1200" b="1" dirty="0">
                <a:solidFill>
                  <a:srgbClr val="7030A0"/>
                </a:solidFill>
              </a:rPr>
              <a:t>1196438</a:t>
            </a:r>
          </a:p>
          <a:p>
            <a:r>
              <a:rPr lang="ru-RU" sz="1200" dirty="0">
                <a:solidFill>
                  <a:srgbClr val="1B2E51"/>
                </a:solidFill>
              </a:rPr>
              <a:t>Посещения на дому </a:t>
            </a:r>
            <a:r>
              <a:rPr lang="ru-RU" sz="1200" b="1" dirty="0">
                <a:solidFill>
                  <a:srgbClr val="7030A0"/>
                </a:solidFill>
              </a:rPr>
              <a:t>45139</a:t>
            </a:r>
          </a:p>
          <a:p>
            <a:r>
              <a:rPr lang="ru-RU" sz="1400" b="1" dirty="0">
                <a:solidFill>
                  <a:srgbClr val="48BD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r>
              <a:rPr lang="ru-RU" sz="1200" dirty="0">
                <a:solidFill>
                  <a:srgbClr val="1B2E51"/>
                </a:solidFill>
              </a:rPr>
              <a:t>Посещения в поликлинике  737603</a:t>
            </a:r>
          </a:p>
          <a:p>
            <a:r>
              <a:rPr lang="ru-RU" sz="1200" dirty="0">
                <a:solidFill>
                  <a:srgbClr val="1B2E51"/>
                </a:solidFill>
              </a:rPr>
              <a:t>Посещения на дому 39587</a:t>
            </a:r>
          </a:p>
          <a:p>
            <a:r>
              <a:rPr lang="ru-RU" sz="1200" dirty="0">
                <a:solidFill>
                  <a:srgbClr val="1B2E51"/>
                </a:solidFill>
              </a:rPr>
              <a:t>*Общее увеличение числа посещений в поликлинике в целом (+62,2%) и по заболеваниям (+62,4%) связано со структурными изменениями, произошедшими в ГБУЗ «ГП № 67 ДЗМ» за 2024 год. </a:t>
            </a:r>
          </a:p>
          <a:p>
            <a:endParaRPr lang="ru-RU" sz="1200" dirty="0">
              <a:solidFill>
                <a:srgbClr val="1B2E51"/>
              </a:solidFill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B30BB14-7CD1-40AD-8A22-79D892D6D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4529549" y="1981550"/>
            <a:ext cx="63254" cy="6603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3D05469-4323-41CB-93B8-DABA233F0B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4529550" y="2168498"/>
            <a:ext cx="63254" cy="66034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69E79F8-0766-4113-AEB3-36EB36E83C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4529550" y="2354021"/>
            <a:ext cx="63254" cy="6603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B2DAA15-28BD-412D-9212-7D64B98E3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4529550" y="2711297"/>
            <a:ext cx="63254" cy="6603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843EEA3-E1B2-4CD8-8BAD-95A6EC088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4529548" y="2897339"/>
            <a:ext cx="63254" cy="6603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325781C-A1FC-4D39-9C3A-14A89A289D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4529549" y="3104657"/>
            <a:ext cx="63254" cy="6603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1EF0D45-2D63-4139-82B8-C801E4D43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 flipH="1">
            <a:off x="4529549" y="3273540"/>
            <a:ext cx="63254" cy="66034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CD1B7A0-8DA5-4F30-9E69-41300568790C}"/>
              </a:ext>
            </a:extLst>
          </p:cNvPr>
          <p:cNvSpPr/>
          <p:nvPr/>
        </p:nvSpPr>
        <p:spPr>
          <a:xfrm>
            <a:off x="596900" y="4112185"/>
            <a:ext cx="3540449" cy="322299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F6E79D-488F-4DAE-80AB-874D62E2B170}"/>
              </a:ext>
            </a:extLst>
          </p:cNvPr>
          <p:cNvSpPr txBox="1"/>
          <p:nvPr/>
        </p:nvSpPr>
        <p:spPr>
          <a:xfrm>
            <a:off x="622680" y="4091748"/>
            <a:ext cx="360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48BD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Лабораторных исследований</a:t>
            </a:r>
            <a:r>
              <a:rPr lang="ru-RU" sz="1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1.070.827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D40CC9A3-54FC-4AE3-B432-DF3221680D0A}"/>
              </a:ext>
            </a:extLst>
          </p:cNvPr>
          <p:cNvSpPr/>
          <p:nvPr/>
        </p:nvSpPr>
        <p:spPr>
          <a:xfrm>
            <a:off x="796785" y="1870849"/>
            <a:ext cx="733118" cy="65659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9F3128-59FE-4A2A-A2F2-004417A26D81}"/>
              </a:ext>
            </a:extLst>
          </p:cNvPr>
          <p:cNvSpPr txBox="1"/>
          <p:nvPr/>
        </p:nvSpPr>
        <p:spPr>
          <a:xfrm>
            <a:off x="806604" y="1920334"/>
            <a:ext cx="1121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150727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1135310-D0FA-4F21-8558-36178CDC7E46}"/>
              </a:ext>
            </a:extLst>
          </p:cNvPr>
          <p:cNvSpPr txBox="1"/>
          <p:nvPr/>
        </p:nvSpPr>
        <p:spPr>
          <a:xfrm>
            <a:off x="734678" y="2140927"/>
            <a:ext cx="1959928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Рентген</a:t>
            </a:r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диагностика и профилактика (человек</a:t>
            </a:r>
            <a:r>
              <a:rPr lang="ru-RU" sz="105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Шестиугольник 42">
            <a:extLst>
              <a:ext uri="{FF2B5EF4-FFF2-40B4-BE49-F238E27FC236}">
                <a16:creationId xmlns:a16="http://schemas.microsoft.com/office/drawing/2014/main" id="{69391A14-797C-45FD-BA42-363002FFA1F7}"/>
              </a:ext>
            </a:extLst>
          </p:cNvPr>
          <p:cNvSpPr/>
          <p:nvPr/>
        </p:nvSpPr>
        <p:spPr>
          <a:xfrm>
            <a:off x="1292826" y="2595439"/>
            <a:ext cx="733118" cy="65659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BB6C0F-A4A7-4FD0-B420-A1A4A2EE6651}"/>
              </a:ext>
            </a:extLst>
          </p:cNvPr>
          <p:cNvSpPr txBox="1"/>
          <p:nvPr/>
        </p:nvSpPr>
        <p:spPr>
          <a:xfrm>
            <a:off x="1302645" y="2644924"/>
            <a:ext cx="1121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181539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76E692-4378-4FEC-B30A-FCD10ABFF8FE}"/>
              </a:ext>
            </a:extLst>
          </p:cNvPr>
          <p:cNvSpPr txBox="1"/>
          <p:nvPr/>
        </p:nvSpPr>
        <p:spPr>
          <a:xfrm>
            <a:off x="1231999" y="2870230"/>
            <a:ext cx="195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УЗИ </a:t>
            </a:r>
            <a:r>
              <a:rPr lang="ru-RU" sz="10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исследования (</a:t>
            </a:r>
            <a:r>
              <a:rPr lang="ru-RU" sz="100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узи,уздг,эхо</a:t>
            </a:r>
            <a:r>
              <a:rPr lang="ru-RU" sz="10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-кг)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Шестиугольник 45">
            <a:extLst>
              <a:ext uri="{FF2B5EF4-FFF2-40B4-BE49-F238E27FC236}">
                <a16:creationId xmlns:a16="http://schemas.microsoft.com/office/drawing/2014/main" id="{19B6EEF1-3D0D-47B5-AE3C-4ED01D70F5EE}"/>
              </a:ext>
            </a:extLst>
          </p:cNvPr>
          <p:cNvSpPr/>
          <p:nvPr/>
        </p:nvSpPr>
        <p:spPr>
          <a:xfrm>
            <a:off x="2732587" y="1883637"/>
            <a:ext cx="733118" cy="65659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AB8F13-779A-4CCC-9B95-337B69C1B94C}"/>
              </a:ext>
            </a:extLst>
          </p:cNvPr>
          <p:cNvSpPr txBox="1"/>
          <p:nvPr/>
        </p:nvSpPr>
        <p:spPr>
          <a:xfrm>
            <a:off x="2844210" y="1916895"/>
            <a:ext cx="1121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30856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6F9AA1-4418-4DAC-80FC-3BFB9CC43B4D}"/>
              </a:ext>
            </a:extLst>
          </p:cNvPr>
          <p:cNvSpPr txBox="1"/>
          <p:nvPr/>
        </p:nvSpPr>
        <p:spPr>
          <a:xfrm>
            <a:off x="2678782" y="2140457"/>
            <a:ext cx="1427357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Маммография</a:t>
            </a:r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(человек</a:t>
            </a:r>
            <a:r>
              <a:rPr lang="ru-RU" sz="105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DC7C61D0-3F0D-49AF-B766-2582D9599819}"/>
              </a:ext>
            </a:extLst>
          </p:cNvPr>
          <p:cNvSpPr/>
          <p:nvPr/>
        </p:nvSpPr>
        <p:spPr>
          <a:xfrm>
            <a:off x="3168747" y="2598793"/>
            <a:ext cx="733118" cy="65659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1D3366D-B7F3-463C-8887-DCC209324C7B}"/>
              </a:ext>
            </a:extLst>
          </p:cNvPr>
          <p:cNvSpPr txBox="1"/>
          <p:nvPr/>
        </p:nvSpPr>
        <p:spPr>
          <a:xfrm>
            <a:off x="3162141" y="2642131"/>
            <a:ext cx="1121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239109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76C1FE5-CC08-4FC3-A18E-58C32B2A07EE}"/>
              </a:ext>
            </a:extLst>
          </p:cNvPr>
          <p:cNvSpPr txBox="1"/>
          <p:nvPr/>
        </p:nvSpPr>
        <p:spPr>
          <a:xfrm>
            <a:off x="3292484" y="2864610"/>
            <a:ext cx="1427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ЭКГ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Шестиугольник 73">
            <a:extLst>
              <a:ext uri="{FF2B5EF4-FFF2-40B4-BE49-F238E27FC236}">
                <a16:creationId xmlns:a16="http://schemas.microsoft.com/office/drawing/2014/main" id="{D940EBF0-C12D-4CDD-BF10-E40A705D3F52}"/>
              </a:ext>
            </a:extLst>
          </p:cNvPr>
          <p:cNvSpPr/>
          <p:nvPr/>
        </p:nvSpPr>
        <p:spPr>
          <a:xfrm>
            <a:off x="813100" y="3302553"/>
            <a:ext cx="733118" cy="65659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4FE144-4E41-4401-B38C-A51601BB455C}"/>
              </a:ext>
            </a:extLst>
          </p:cNvPr>
          <p:cNvSpPr txBox="1"/>
          <p:nvPr/>
        </p:nvSpPr>
        <p:spPr>
          <a:xfrm>
            <a:off x="869032" y="3349233"/>
            <a:ext cx="1121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10403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C9164E9-1F9C-41ED-8B52-25AF00800795}"/>
              </a:ext>
            </a:extLst>
          </p:cNvPr>
          <p:cNvSpPr txBox="1"/>
          <p:nvPr/>
        </p:nvSpPr>
        <p:spPr>
          <a:xfrm>
            <a:off x="745535" y="3583544"/>
            <a:ext cx="1427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Холтер</a:t>
            </a:r>
            <a:r>
              <a:rPr lang="ru-RU" sz="10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ЭКГ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Шестиугольник 76">
            <a:extLst>
              <a:ext uri="{FF2B5EF4-FFF2-40B4-BE49-F238E27FC236}">
                <a16:creationId xmlns:a16="http://schemas.microsoft.com/office/drawing/2014/main" id="{712308C8-04CE-49CB-8157-7CD00B013151}"/>
              </a:ext>
            </a:extLst>
          </p:cNvPr>
          <p:cNvSpPr/>
          <p:nvPr/>
        </p:nvSpPr>
        <p:spPr>
          <a:xfrm>
            <a:off x="2725925" y="3302550"/>
            <a:ext cx="733118" cy="65659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9AF4D1-8D7E-4D6E-8B3A-2A519596F661}"/>
              </a:ext>
            </a:extLst>
          </p:cNvPr>
          <p:cNvSpPr txBox="1"/>
          <p:nvPr/>
        </p:nvSpPr>
        <p:spPr>
          <a:xfrm>
            <a:off x="2789366" y="3308234"/>
            <a:ext cx="1121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1615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C1D7F68-B4E4-46CC-A754-9E97D6E15DD3}"/>
              </a:ext>
            </a:extLst>
          </p:cNvPr>
          <p:cNvSpPr txBox="1"/>
          <p:nvPr/>
        </p:nvSpPr>
        <p:spPr>
          <a:xfrm>
            <a:off x="2669695" y="3584906"/>
            <a:ext cx="1427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СМАД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A9B80715-4345-4964-A51B-42991FA16969}"/>
              </a:ext>
            </a:extLst>
          </p:cNvPr>
          <p:cNvSpPr/>
          <p:nvPr/>
        </p:nvSpPr>
        <p:spPr>
          <a:xfrm>
            <a:off x="8003511" y="4523637"/>
            <a:ext cx="3460225" cy="1976048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F6E9E6-0327-4AE7-9A62-7AE488A7B1B0}"/>
              </a:ext>
            </a:extLst>
          </p:cNvPr>
          <p:cNvSpPr txBox="1"/>
          <p:nvPr/>
        </p:nvSpPr>
        <p:spPr>
          <a:xfrm>
            <a:off x="8112380" y="4598207"/>
            <a:ext cx="301944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dirty="0">
                <a:solidFill>
                  <a:srgbClr val="48BD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травмпункта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78F9A1E-6113-44D6-A386-090DA71287F8}"/>
              </a:ext>
            </a:extLst>
          </p:cNvPr>
          <p:cNvSpPr txBox="1"/>
          <p:nvPr/>
        </p:nvSpPr>
        <p:spPr>
          <a:xfrm>
            <a:off x="8103006" y="4984669"/>
            <a:ext cx="3282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</a:rPr>
              <a:t>В 2024 г. в ГБУЗ «ГП № 67 ДЗМ»  филиал №3 начал работу травматологический пункт в круглосуточном режиме.</a:t>
            </a:r>
          </a:p>
          <a:p>
            <a:endParaRPr lang="ru-RU" sz="1200" dirty="0">
              <a:solidFill>
                <a:srgbClr val="1B2E51"/>
              </a:solidFill>
            </a:endParaRPr>
          </a:p>
          <a:p>
            <a:r>
              <a:rPr lang="ru-RU" sz="1200" dirty="0">
                <a:solidFill>
                  <a:srgbClr val="1B2E51"/>
                </a:solidFill>
              </a:rPr>
              <a:t>В штате 7 врачей травматологов-ортопедов</a:t>
            </a:r>
          </a:p>
          <a:p>
            <a:r>
              <a:rPr lang="ru-RU" sz="1200" dirty="0">
                <a:solidFill>
                  <a:srgbClr val="1B2E51"/>
                </a:solidFill>
              </a:rPr>
              <a:t>10 медицинских сестер</a:t>
            </a:r>
          </a:p>
        </p:txBody>
      </p:sp>
    </p:spTree>
    <p:extLst>
      <p:ext uri="{BB962C8B-B14F-4D97-AF65-F5344CB8AC3E}">
        <p14:creationId xmlns:p14="http://schemas.microsoft.com/office/powerpoint/2010/main" val="370851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Оборудование учреждения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75E3B8-AAF1-43AA-BFAA-82F15B4121AB}"/>
              </a:ext>
            </a:extLst>
          </p:cNvPr>
          <p:cNvSpPr txBox="1"/>
          <p:nvPr/>
        </p:nvSpPr>
        <p:spPr>
          <a:xfrm>
            <a:off x="831859" y="1570564"/>
            <a:ext cx="7500371" cy="420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850"/>
              </a:lnSpc>
              <a:buClr>
                <a:srgbClr val="215868"/>
              </a:buClr>
            </a:pP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</a:t>
            </a: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-дуга (универсальный современный рентгеновский аппарат для проведения профилактических исследований органов грудной клетки) – 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шт. </a:t>
            </a:r>
            <a:endParaRPr lang="ru-RU" sz="16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850"/>
              </a:lnSpc>
              <a:buClr>
                <a:srgbClr val="215868"/>
              </a:buClr>
            </a:pP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Маммографы – 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 ед. </a:t>
            </a:r>
          </a:p>
          <a:p>
            <a:pPr lvl="0">
              <a:lnSpc>
                <a:spcPts val="1850"/>
              </a:lnSpc>
              <a:buClr>
                <a:srgbClr val="215868"/>
              </a:buClr>
            </a:pP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Рентгенодиагностические аппараты – 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 ед. </a:t>
            </a:r>
          </a:p>
          <a:p>
            <a:pPr lvl="0">
              <a:lnSpc>
                <a:spcPts val="1850"/>
              </a:lnSpc>
              <a:buClr>
                <a:srgbClr val="215868"/>
              </a:buClr>
            </a:pP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Аппараты ультразвуковой диагностики – 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24 ед</a:t>
            </a: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., из них 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аппаратов имеют </a:t>
            </a:r>
            <a:r>
              <a:rPr lang="ru-RU" sz="1600" dirty="0" err="1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кардиопакеты</a:t>
            </a: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</a:t>
            </a: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аппаратов экспертного класса.</a:t>
            </a:r>
          </a:p>
          <a:p>
            <a:pPr lvl="0">
              <a:lnSpc>
                <a:spcPts val="1850"/>
              </a:lnSpc>
              <a:buClr>
                <a:srgbClr val="215868"/>
              </a:buClr>
            </a:pP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Регистратор для суточного мониторирования электрокардиограммы – 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56 ед.</a:t>
            </a: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поставлено новых в 2024 году 5 </a:t>
            </a:r>
            <a:r>
              <a:rPr lang="ru-RU" sz="1600" dirty="0" err="1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</a:t>
            </a:r>
            <a:endParaRPr lang="ru-RU" sz="16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850"/>
              </a:lnSpc>
              <a:buClr>
                <a:srgbClr val="215868"/>
              </a:buClr>
            </a:pP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Регистратор для суточного мониторирования АД – 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40 ед</a:t>
            </a: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., поставлено новых в 2024 году 20 ед.</a:t>
            </a:r>
          </a:p>
          <a:p>
            <a:pPr lvl="0">
              <a:lnSpc>
                <a:spcPts val="1850"/>
              </a:lnSpc>
              <a:buClr>
                <a:srgbClr val="215868"/>
              </a:buClr>
            </a:pP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Комплекс суточного мониторирования (ЭКГ И АД) – 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35 ед</a:t>
            </a: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., поставлено новых в 2024 году 20 ед.</a:t>
            </a:r>
          </a:p>
          <a:p>
            <a:pPr lvl="0">
              <a:lnSpc>
                <a:spcPts val="1850"/>
              </a:lnSpc>
              <a:buClr>
                <a:srgbClr val="215868"/>
              </a:buClr>
            </a:pP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Видеосистема эндоскопическая с гастроскопами 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 шт</a:t>
            </a: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и колоноскопами</a:t>
            </a:r>
            <a:r>
              <a:rPr lang="ru-RU" sz="16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шт</a:t>
            </a:r>
            <a:r>
              <a:rPr lang="ru-RU" sz="16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ts val="1850"/>
              </a:lnSpc>
              <a:buClr>
                <a:srgbClr val="215868"/>
              </a:buClr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B70E659-732E-4B29-96AA-05D9349E8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39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596899" y="1225778"/>
            <a:ext cx="8254999" cy="5263922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C654AD4-48E2-4E4D-867A-BA235A0C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5540" y="4401682"/>
            <a:ext cx="2679888" cy="2088018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35E9F3A-A432-4E74-B91E-C367CCE1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155" y="1938648"/>
            <a:ext cx="2856508" cy="2194428"/>
          </a:xfrm>
          <a:custGeom>
            <a:avLst/>
            <a:gdLst>
              <a:gd name="connsiteX0" fmla="*/ 375950 w 1744408"/>
              <a:gd name="connsiteY0" fmla="*/ 0 h 1503800"/>
              <a:gd name="connsiteX1" fmla="*/ 1368458 w 1744408"/>
              <a:gd name="connsiteY1" fmla="*/ 0 h 1503800"/>
              <a:gd name="connsiteX2" fmla="*/ 1744408 w 1744408"/>
              <a:gd name="connsiteY2" fmla="*/ 751900 h 1503800"/>
              <a:gd name="connsiteX3" fmla="*/ 1368458 w 1744408"/>
              <a:gd name="connsiteY3" fmla="*/ 1503800 h 1503800"/>
              <a:gd name="connsiteX4" fmla="*/ 375950 w 1744408"/>
              <a:gd name="connsiteY4" fmla="*/ 1503800 h 1503800"/>
              <a:gd name="connsiteX5" fmla="*/ 0 w 1744408"/>
              <a:gd name="connsiteY5" fmla="*/ 751900 h 150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408" h="1503800">
                <a:moveTo>
                  <a:pt x="375950" y="0"/>
                </a:moveTo>
                <a:lnTo>
                  <a:pt x="1368458" y="0"/>
                </a:lnTo>
                <a:lnTo>
                  <a:pt x="1744408" y="751900"/>
                </a:lnTo>
                <a:lnTo>
                  <a:pt x="1368458" y="1503800"/>
                </a:lnTo>
                <a:lnTo>
                  <a:pt x="375950" y="1503800"/>
                </a:lnTo>
                <a:lnTo>
                  <a:pt x="0" y="7519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Шестиугольник 70">
            <a:extLst>
              <a:ext uri="{FF2B5EF4-FFF2-40B4-BE49-F238E27FC236}">
                <a16:creationId xmlns:a16="http://schemas.microsoft.com/office/drawing/2014/main" id="{2CEBEE71-482A-4DC5-8F4A-31113D882453}"/>
              </a:ext>
            </a:extLst>
          </p:cNvPr>
          <p:cNvSpPr/>
          <p:nvPr/>
        </p:nvSpPr>
        <p:spPr>
          <a:xfrm>
            <a:off x="8316652" y="1477228"/>
            <a:ext cx="1070493" cy="922839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515DA13-6450-434A-9116-B5573A685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7869" y="4194940"/>
            <a:ext cx="2271098" cy="1804615"/>
          </a:xfrm>
          <a:custGeom>
            <a:avLst/>
            <a:gdLst>
              <a:gd name="connsiteX0" fmla="*/ 716692 w 3325450"/>
              <a:gd name="connsiteY0" fmla="*/ 0 h 2866765"/>
              <a:gd name="connsiteX1" fmla="*/ 2608758 w 3325450"/>
              <a:gd name="connsiteY1" fmla="*/ 0 h 2866765"/>
              <a:gd name="connsiteX2" fmla="*/ 3325450 w 3325450"/>
              <a:gd name="connsiteY2" fmla="*/ 1433383 h 2866765"/>
              <a:gd name="connsiteX3" fmla="*/ 2608758 w 3325450"/>
              <a:gd name="connsiteY3" fmla="*/ 2866765 h 2866765"/>
              <a:gd name="connsiteX4" fmla="*/ 716692 w 3325450"/>
              <a:gd name="connsiteY4" fmla="*/ 2866765 h 2866765"/>
              <a:gd name="connsiteX5" fmla="*/ 0 w 3325450"/>
              <a:gd name="connsiteY5" fmla="*/ 1433383 h 286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5450" h="2866765">
                <a:moveTo>
                  <a:pt x="716692" y="0"/>
                </a:moveTo>
                <a:lnTo>
                  <a:pt x="2608758" y="0"/>
                </a:lnTo>
                <a:lnTo>
                  <a:pt x="3325450" y="1433383"/>
                </a:lnTo>
                <a:lnTo>
                  <a:pt x="2608758" y="2866765"/>
                </a:lnTo>
                <a:lnTo>
                  <a:pt x="716692" y="2866765"/>
                </a:lnTo>
                <a:lnTo>
                  <a:pt x="0" y="14333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Шестиугольник 72">
            <a:extLst>
              <a:ext uri="{FF2B5EF4-FFF2-40B4-BE49-F238E27FC236}">
                <a16:creationId xmlns:a16="http://schemas.microsoft.com/office/drawing/2014/main" id="{5EC37209-4C44-4E5F-A79D-40840ECFBB80}"/>
              </a:ext>
            </a:extLst>
          </p:cNvPr>
          <p:cNvSpPr/>
          <p:nvPr/>
        </p:nvSpPr>
        <p:spPr>
          <a:xfrm>
            <a:off x="8777422" y="1134779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3F881BE-1BE0-4408-9D71-BB0F1E8B88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712767">
            <a:off x="1015219" y="1657032"/>
            <a:ext cx="207906" cy="2170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F39611E-6A78-4574-BF05-2BE526AD61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712767">
            <a:off x="1015219" y="2357333"/>
            <a:ext cx="207906" cy="2170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D212DD8-85D7-487E-A336-2E7FED39BB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712767">
            <a:off x="1012307" y="2648007"/>
            <a:ext cx="207906" cy="21704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D66FC51-0D03-4A86-9CE2-1CBB3337C0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712767">
            <a:off x="1012307" y="2891621"/>
            <a:ext cx="207906" cy="2170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01F89D-7296-488B-A43A-501C49B984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712767">
            <a:off x="1012307" y="3609054"/>
            <a:ext cx="207906" cy="2170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C6031A8-5BA3-4559-A75A-FA0FFA7B1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712767">
            <a:off x="1012307" y="4096733"/>
            <a:ext cx="207906" cy="2170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D39E1C-0D70-4CED-A5B8-6E34D25EF7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712767">
            <a:off x="1012308" y="4603001"/>
            <a:ext cx="207906" cy="2170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C8B9BCB-176E-4A49-B4DB-F76DC475C0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712767">
            <a:off x="1059391" y="5046759"/>
            <a:ext cx="207906" cy="21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4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EC0258A-B0A1-4921-A3AC-99E67DCA8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E3005C9-BC90-4C17-8887-4CC7AE7D6361}"/>
              </a:ext>
            </a:extLst>
          </p:cNvPr>
          <p:cNvSpPr/>
          <p:nvPr/>
        </p:nvSpPr>
        <p:spPr>
          <a:xfrm>
            <a:off x="1699074" y="1144762"/>
            <a:ext cx="9344456" cy="171142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5538CA0-B7BB-42A5-82BF-EFC9539F18C3}"/>
              </a:ext>
            </a:extLst>
          </p:cNvPr>
          <p:cNvSpPr/>
          <p:nvPr/>
        </p:nvSpPr>
        <p:spPr>
          <a:xfrm>
            <a:off x="562038" y="3103140"/>
            <a:ext cx="914424" cy="902654"/>
          </a:xfrm>
          <a:prstGeom prst="ellipse">
            <a:avLst/>
          </a:prstGeom>
          <a:solidFill>
            <a:srgbClr val="48BDD7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906CE634-E91E-41CE-9C48-3690FA5F1203}"/>
              </a:ext>
            </a:extLst>
          </p:cNvPr>
          <p:cNvSpPr/>
          <p:nvPr/>
        </p:nvSpPr>
        <p:spPr>
          <a:xfrm>
            <a:off x="562038" y="5534453"/>
            <a:ext cx="914424" cy="902654"/>
          </a:xfrm>
          <a:prstGeom prst="ellipse">
            <a:avLst/>
          </a:prstGeom>
          <a:solidFill>
            <a:srgbClr val="48BDD7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E62830-B2DA-47B9-BBCF-81E34EDD05DC}"/>
              </a:ext>
            </a:extLst>
          </p:cNvPr>
          <p:cNvSpPr txBox="1"/>
          <p:nvPr/>
        </p:nvSpPr>
        <p:spPr>
          <a:xfrm>
            <a:off x="1806048" y="1179147"/>
            <a:ext cx="9185694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Количество всех профилактических осмотров в 2024 году (</a:t>
            </a:r>
            <a:r>
              <a:rPr lang="ru-RU" sz="1200" b="1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30% 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больше, чем в 2023 году – 106015.)</a:t>
            </a:r>
          </a:p>
          <a:p>
            <a:r>
              <a:rPr lang="ru-RU" sz="14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</a:t>
            </a: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2024 году организована выездная диспансеризация получателям социальных услуг, проживающих в стационарных организациях социального обслуживания «Нагатино-Садовники» ( </a:t>
            </a:r>
            <a:r>
              <a:rPr lang="ru-RU" sz="1050" b="1" dirty="0">
                <a:solidFill>
                  <a:srgbClr val="47B1D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599 ВД </a:t>
            </a: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в организациях для детей-сирот -ГБУ "Дом Социального обслуживания «Москворечье» Департамента труда и социальной защиты населения города Москвы« ( </a:t>
            </a:r>
            <a:r>
              <a:rPr lang="ru-RU" sz="1050" b="1" dirty="0">
                <a:solidFill>
                  <a:srgbClr val="47B1D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432 ВД</a:t>
            </a: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).</a:t>
            </a:r>
          </a:p>
          <a:p>
            <a:r>
              <a:rPr lang="ru-RU" sz="105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По результатам врачебных осмотров: </a:t>
            </a: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впервые выявлено – </a:t>
            </a:r>
            <a:r>
              <a:rPr lang="ru-RU" sz="105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125</a:t>
            </a:r>
            <a:r>
              <a:rPr lang="ru-RU" sz="105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заболеваний из них: болезни крови и кроветворных органов и отдельные нарушения, вовлекающие иммунный механизм – 29;болезни эндокринной системы, расстройства питания и нарушения обмена вещ-в – 1;новообразования – 2; болезни системы кровообращения – 13;болезни органов дыхания – 5; болезни кожи и подкожной клетчатки – 2;болезни мочеполовой системы – 73.</a:t>
            </a:r>
            <a:endParaRPr lang="ru-RU" sz="2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3429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endParaRPr lang="ru-RU" sz="11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342900"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EC83F0C4-8C5C-4639-B70C-CEFC6F50BEFF}"/>
              </a:ext>
            </a:extLst>
          </p:cNvPr>
          <p:cNvSpPr/>
          <p:nvPr/>
        </p:nvSpPr>
        <p:spPr>
          <a:xfrm>
            <a:off x="562038" y="4301002"/>
            <a:ext cx="914424" cy="902654"/>
          </a:xfrm>
          <a:prstGeom prst="ellipse">
            <a:avLst/>
          </a:prstGeom>
          <a:solidFill>
            <a:srgbClr val="48BDD7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EC83F0C4-8C5C-4639-B70C-CEFC6F50BEFF}"/>
              </a:ext>
            </a:extLst>
          </p:cNvPr>
          <p:cNvSpPr/>
          <p:nvPr/>
        </p:nvSpPr>
        <p:spPr>
          <a:xfrm>
            <a:off x="587038" y="1265570"/>
            <a:ext cx="1041470" cy="1041470"/>
          </a:xfrm>
          <a:prstGeom prst="ellipse">
            <a:avLst/>
          </a:prstGeom>
          <a:solidFill>
            <a:srgbClr val="48BDD7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297220" y="355786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Профилактическая работа 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DCF7271A-E3EE-4256-A34B-F10E8A4CF7F4}"/>
              </a:ext>
            </a:extLst>
          </p:cNvPr>
          <p:cNvSpPr txBox="1"/>
          <p:nvPr/>
        </p:nvSpPr>
        <p:spPr>
          <a:xfrm>
            <a:off x="1760719" y="4406309"/>
            <a:ext cx="3617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1DE67D3D-5FCE-4E8D-922A-E9049419B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FD8A8CEC-3F5F-4844-B2BC-0C76FD2A6232}"/>
              </a:ext>
            </a:extLst>
          </p:cNvPr>
          <p:cNvSpPr/>
          <p:nvPr/>
        </p:nvSpPr>
        <p:spPr>
          <a:xfrm>
            <a:off x="11043530" y="2856182"/>
            <a:ext cx="743720" cy="641138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8D155916-18AF-442A-A4FD-AA6973FED288}"/>
              </a:ext>
            </a:extLst>
          </p:cNvPr>
          <p:cNvSpPr/>
          <p:nvPr/>
        </p:nvSpPr>
        <p:spPr>
          <a:xfrm>
            <a:off x="10855247" y="3774714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F7271A-E3EE-4256-A34B-F10E8A4CF7F4}"/>
              </a:ext>
            </a:extLst>
          </p:cNvPr>
          <p:cNvSpPr txBox="1"/>
          <p:nvPr/>
        </p:nvSpPr>
        <p:spPr>
          <a:xfrm>
            <a:off x="516472" y="1552574"/>
            <a:ext cx="1289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138241</a:t>
            </a:r>
          </a:p>
        </p:txBody>
      </p:sp>
      <p:sp>
        <p:nvSpPr>
          <p:cNvPr id="45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1656339" y="4310717"/>
            <a:ext cx="5104551" cy="892244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1689094" y="3103140"/>
            <a:ext cx="5244443" cy="912365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1656340" y="5570685"/>
            <a:ext cx="5104550" cy="892244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9C1CFD4-814C-4311-A14A-7E98EDD8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6068" y="3497320"/>
            <a:ext cx="3617396" cy="2773860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scene3d>
            <a:camera prst="orthographicFront"/>
            <a:lightRig rig="threePt" dir="t"/>
          </a:scene3d>
          <a:sp3d contourW="38100">
            <a:contourClr>
              <a:schemeClr val="bg2">
                <a:lumMod val="90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CF7271A-E3EE-4256-A34B-F10E8A4CF7F4}"/>
              </a:ext>
            </a:extLst>
          </p:cNvPr>
          <p:cNvSpPr txBox="1"/>
          <p:nvPr/>
        </p:nvSpPr>
        <p:spPr>
          <a:xfrm>
            <a:off x="1773516" y="4311262"/>
            <a:ext cx="4870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Участника </a:t>
            </a:r>
            <a:r>
              <a:rPr lang="ru-RU" sz="1200" dirty="0">
                <a:solidFill>
                  <a:srgbClr val="48BDD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ВОВ, в том числе инвалиды ВОВ 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состоят под диспансерным наблюдением. Ветеранам проведена индивидуальная оценка состояния здоровья, разработаны индивидуальные программы наблюдения.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CF7271A-E3EE-4256-A34B-F10E8A4CF7F4}"/>
              </a:ext>
            </a:extLst>
          </p:cNvPr>
          <p:cNvSpPr txBox="1"/>
          <p:nvPr/>
        </p:nvSpPr>
        <p:spPr>
          <a:xfrm>
            <a:off x="634287" y="3198902"/>
            <a:ext cx="827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тыс.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CF7271A-E3EE-4256-A34B-F10E8A4CF7F4}"/>
              </a:ext>
            </a:extLst>
          </p:cNvPr>
          <p:cNvSpPr txBox="1"/>
          <p:nvPr/>
        </p:nvSpPr>
        <p:spPr>
          <a:xfrm>
            <a:off x="1749463" y="3198902"/>
            <a:ext cx="4398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Профилактических прививок выполнено за 2024 г. ( Дифтерия, столбняк, корь, гепатит В, клещевой энцефалит, грипп, пневмококковая инфекция 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0C58E3-15BF-4AD5-A293-309C0924939A}"/>
              </a:ext>
            </a:extLst>
          </p:cNvPr>
          <p:cNvSpPr txBox="1"/>
          <p:nvPr/>
        </p:nvSpPr>
        <p:spPr>
          <a:xfrm>
            <a:off x="761502" y="4536885"/>
            <a:ext cx="576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7DBB02-898E-42A1-8451-D8113E800ED6}"/>
              </a:ext>
            </a:extLst>
          </p:cNvPr>
          <p:cNvSpPr txBox="1"/>
          <p:nvPr/>
        </p:nvSpPr>
        <p:spPr>
          <a:xfrm>
            <a:off x="484802" y="5778043"/>
            <a:ext cx="1050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ABCD81-1A8E-4158-996C-8279CAAB1237}"/>
              </a:ext>
            </a:extLst>
          </p:cNvPr>
          <p:cNvSpPr txBox="1"/>
          <p:nvPr/>
        </p:nvSpPr>
        <p:spPr>
          <a:xfrm>
            <a:off x="1760164" y="5604238"/>
            <a:ext cx="482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Пациентов приняли участие в профилактических мероприятиях: акциях, лекциях, днях открытых дверей, всемирных днях здоровья (соцсети)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0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5" name="Овал 84">
            <a:extLst>
              <a:ext uri="{FF2B5EF4-FFF2-40B4-BE49-F238E27FC236}">
                <a16:creationId xmlns:a16="http://schemas.microsoft.com/office/drawing/2014/main" id="{743E7635-4CA2-43AD-B531-D084FCDF99EE}"/>
              </a:ext>
            </a:extLst>
          </p:cNvPr>
          <p:cNvSpPr/>
          <p:nvPr/>
        </p:nvSpPr>
        <p:spPr>
          <a:xfrm>
            <a:off x="9171880" y="3864372"/>
            <a:ext cx="1047808" cy="1046157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743E7635-4CA2-43AD-B531-D084FCDF99EE}"/>
              </a:ext>
            </a:extLst>
          </p:cNvPr>
          <p:cNvSpPr/>
          <p:nvPr/>
        </p:nvSpPr>
        <p:spPr>
          <a:xfrm>
            <a:off x="9200877" y="2311509"/>
            <a:ext cx="1047808" cy="1046157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743E7635-4CA2-43AD-B531-D084FCDF99EE}"/>
              </a:ext>
            </a:extLst>
          </p:cNvPr>
          <p:cNvSpPr/>
          <p:nvPr/>
        </p:nvSpPr>
        <p:spPr>
          <a:xfrm>
            <a:off x="6625067" y="2311509"/>
            <a:ext cx="1047808" cy="1046157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743E7635-4CA2-43AD-B531-D084FCDF99EE}"/>
              </a:ext>
            </a:extLst>
          </p:cNvPr>
          <p:cNvSpPr/>
          <p:nvPr/>
        </p:nvSpPr>
        <p:spPr>
          <a:xfrm>
            <a:off x="6601944" y="3903325"/>
            <a:ext cx="1047808" cy="1046157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743E7635-4CA2-43AD-B531-D084FCDF99EE}"/>
              </a:ext>
            </a:extLst>
          </p:cNvPr>
          <p:cNvSpPr/>
          <p:nvPr/>
        </p:nvSpPr>
        <p:spPr>
          <a:xfrm>
            <a:off x="7932204" y="1229777"/>
            <a:ext cx="1013608" cy="1058060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271938" y="334899"/>
            <a:ext cx="9648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Хронические и маломобильные пациенты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1DE67D3D-5FCE-4E8D-922A-E9049419B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CF7271A-E3EE-4256-A34B-F10E8A4CF7F4}"/>
              </a:ext>
            </a:extLst>
          </p:cNvPr>
          <p:cNvSpPr txBox="1"/>
          <p:nvPr/>
        </p:nvSpPr>
        <p:spPr>
          <a:xfrm>
            <a:off x="747396" y="1714057"/>
            <a:ext cx="5442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хроническими больными включает в себя:</a:t>
            </a:r>
          </a:p>
          <a:p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694DA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внедрение выделенного врача для пациентов со множественными хроническими заболеваниями;</a:t>
            </a:r>
          </a:p>
          <a:p>
            <a:pPr marL="171450" lvl="0" indent="-171450">
              <a:buClr>
                <a:srgbClr val="4694DA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694DA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службы патронажного ухода за маломобильными пациентами.</a:t>
            </a:r>
          </a:p>
          <a:p>
            <a:pPr marL="171450" lvl="0" indent="-171450">
              <a:buClr>
                <a:srgbClr val="4694DA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694DA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ведение электронного регистра пациентов и мониторинг клинических показателей пациентов с целью оценки эффективности лечения. </a:t>
            </a:r>
          </a:p>
          <a:p>
            <a:pPr marL="171450" lvl="0" indent="-171450">
              <a:buClr>
                <a:srgbClr val="4694DA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694DA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формирование индивидуальных планов ведения пациентов, включая формирование индивидуальных рекомендаций по образу жизни и самостоятельному контролю ряда медицинских показателей.</a:t>
            </a:r>
          </a:p>
        </p:txBody>
      </p:sp>
      <p:sp>
        <p:nvSpPr>
          <p:cNvPr id="42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566360" y="1401293"/>
            <a:ext cx="5741131" cy="3388347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08E5CA-3310-43A6-87FF-D65842341A4F}"/>
              </a:ext>
            </a:extLst>
          </p:cNvPr>
          <p:cNvSpPr txBox="1"/>
          <p:nvPr/>
        </p:nvSpPr>
        <p:spPr>
          <a:xfrm>
            <a:off x="7473930" y="1192164"/>
            <a:ext cx="206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17/24</a:t>
            </a:r>
            <a:endParaRPr lang="ru-RU" sz="40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9AE193-83BF-4D6B-BBE5-19B5FDE5BD4D}"/>
              </a:ext>
            </a:extLst>
          </p:cNvPr>
          <p:cNvSpPr txBox="1"/>
          <p:nvPr/>
        </p:nvSpPr>
        <p:spPr>
          <a:xfrm>
            <a:off x="7628717" y="1765489"/>
            <a:ext cx="228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Врачей/медсестер в проекте</a:t>
            </a:r>
            <a:endParaRPr lang="ru-RU" sz="16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: скругленные углы 59">
            <a:extLst>
              <a:ext uri="{FF2B5EF4-FFF2-40B4-BE49-F238E27FC236}">
                <a16:creationId xmlns:a16="http://schemas.microsoft.com/office/drawing/2014/main" id="{2052B1E7-BDC6-4D48-B875-8714C46AB5B3}"/>
              </a:ext>
            </a:extLst>
          </p:cNvPr>
          <p:cNvSpPr/>
          <p:nvPr/>
        </p:nvSpPr>
        <p:spPr>
          <a:xfrm>
            <a:off x="746247" y="1219183"/>
            <a:ext cx="3107295" cy="469919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C85D3E-97C4-4D09-835E-7BBD84CBEA77}"/>
              </a:ext>
            </a:extLst>
          </p:cNvPr>
          <p:cNvSpPr txBox="1"/>
          <p:nvPr/>
        </p:nvSpPr>
        <p:spPr>
          <a:xfrm>
            <a:off x="761063" y="1250987"/>
            <a:ext cx="3545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Систематизация работы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08E5CA-3310-43A6-87FF-D65842341A4F}"/>
              </a:ext>
            </a:extLst>
          </p:cNvPr>
          <p:cNvSpPr txBox="1"/>
          <p:nvPr/>
        </p:nvSpPr>
        <p:spPr>
          <a:xfrm>
            <a:off x="6299253" y="2189431"/>
            <a:ext cx="182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10/10</a:t>
            </a:r>
            <a:endParaRPr lang="ru-RU" sz="3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29AE193-83BF-4D6B-BBE5-19B5FDE5BD4D}"/>
              </a:ext>
            </a:extLst>
          </p:cNvPr>
          <p:cNvSpPr txBox="1"/>
          <p:nvPr/>
        </p:nvSpPr>
        <p:spPr>
          <a:xfrm>
            <a:off x="6411217" y="2796165"/>
            <a:ext cx="2286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для пациентов с хроническими заболеваниями / медицинских сестер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308E5CA-3310-43A6-87FF-D65842341A4F}"/>
              </a:ext>
            </a:extLst>
          </p:cNvPr>
          <p:cNvSpPr txBox="1"/>
          <p:nvPr/>
        </p:nvSpPr>
        <p:spPr>
          <a:xfrm>
            <a:off x="6415011" y="3964400"/>
            <a:ext cx="168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7/14</a:t>
            </a:r>
            <a:endParaRPr lang="ru-RU" sz="3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9AE193-83BF-4D6B-BBE5-19B5FDE5BD4D}"/>
              </a:ext>
            </a:extLst>
          </p:cNvPr>
          <p:cNvSpPr txBox="1"/>
          <p:nvPr/>
        </p:nvSpPr>
        <p:spPr>
          <a:xfrm>
            <a:off x="6592126" y="4481381"/>
            <a:ext cx="228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патронажной службы/ СМП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08E5CA-3310-43A6-87FF-D65842341A4F}"/>
              </a:ext>
            </a:extLst>
          </p:cNvPr>
          <p:cNvSpPr txBox="1"/>
          <p:nvPr/>
        </p:nvSpPr>
        <p:spPr>
          <a:xfrm>
            <a:off x="9287196" y="2419702"/>
            <a:ext cx="281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6433</a:t>
            </a:r>
            <a:endParaRPr lang="ru-RU" sz="3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9AE193-83BF-4D6B-BBE5-19B5FDE5BD4D}"/>
              </a:ext>
            </a:extLst>
          </p:cNvPr>
          <p:cNvSpPr txBox="1"/>
          <p:nvPr/>
        </p:nvSpPr>
        <p:spPr>
          <a:xfrm>
            <a:off x="9166865" y="2942333"/>
            <a:ext cx="228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пациентов под наблюдением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308E5CA-3310-43A6-87FF-D65842341A4F}"/>
              </a:ext>
            </a:extLst>
          </p:cNvPr>
          <p:cNvSpPr txBox="1"/>
          <p:nvPr/>
        </p:nvSpPr>
        <p:spPr>
          <a:xfrm>
            <a:off x="9243400" y="4012215"/>
            <a:ext cx="281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2589</a:t>
            </a:r>
            <a:endParaRPr lang="ru-RU" sz="3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29AE193-83BF-4D6B-BBE5-19B5FDE5BD4D}"/>
              </a:ext>
            </a:extLst>
          </p:cNvPr>
          <p:cNvSpPr txBox="1"/>
          <p:nvPr/>
        </p:nvSpPr>
        <p:spPr>
          <a:xfrm>
            <a:off x="9166865" y="4531072"/>
            <a:ext cx="228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пациентов под наблюдением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7867456" y="2738199"/>
            <a:ext cx="1143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7833528" y="4311719"/>
            <a:ext cx="1143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: скругленные углы 104">
            <a:extLst>
              <a:ext uri="{FF2B5EF4-FFF2-40B4-BE49-F238E27FC236}">
                <a16:creationId xmlns:a16="http://schemas.microsoft.com/office/drawing/2014/main" id="{E62A6B42-C352-43EC-A386-15AAA87DEAC6}"/>
              </a:ext>
            </a:extLst>
          </p:cNvPr>
          <p:cNvSpPr/>
          <p:nvPr/>
        </p:nvSpPr>
        <p:spPr>
          <a:xfrm>
            <a:off x="566360" y="5103739"/>
            <a:ext cx="11114011" cy="132632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Патронажную помощь предоставляют, </a:t>
            </a:r>
            <a:r>
              <a:rPr lang="ru-RU" sz="12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если состояние пациента соответствует нескольким из следующих критериев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нарушена ориентация в пространстве, серьезно ограничена возможность самостоятельно передвигаться, требуется помощь в самообслуживании (еде, одевании), пациент не может сам принимать лекарства и ему трудно пользоваться телефоном. </a:t>
            </a:r>
            <a:r>
              <a:rPr lang="ru-RU" sz="1200" u="sng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Посещение врача патронажной службы в среднем длится 45 минут, визит медсестры — около 30 минут.</a:t>
            </a:r>
          </a:p>
        </p:txBody>
      </p:sp>
      <p:sp>
        <p:nvSpPr>
          <p:cNvPr id="77" name="Прямоугольник: скругленные углы 107">
            <a:extLst>
              <a:ext uri="{FF2B5EF4-FFF2-40B4-BE49-F238E27FC236}">
                <a16:creationId xmlns:a16="http://schemas.microsoft.com/office/drawing/2014/main" id="{0DB39DC9-0979-434F-A825-0A71DD1F86D2}"/>
              </a:ext>
            </a:extLst>
          </p:cNvPr>
          <p:cNvSpPr/>
          <p:nvPr/>
        </p:nvSpPr>
        <p:spPr>
          <a:xfrm>
            <a:off x="761063" y="5008433"/>
            <a:ext cx="2348341" cy="332620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FC85D3E-97C4-4D09-835E-7BBD84CBEA77}"/>
              </a:ext>
            </a:extLst>
          </p:cNvPr>
          <p:cNvSpPr txBox="1"/>
          <p:nvPr/>
        </p:nvSpPr>
        <p:spPr>
          <a:xfrm>
            <a:off x="746247" y="5009647"/>
            <a:ext cx="248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Патронажная служба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0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20C1C5BA-80D1-4D73-BDDD-FAF9D75D5D61}"/>
              </a:ext>
            </a:extLst>
          </p:cNvPr>
          <p:cNvSpPr/>
          <p:nvPr/>
        </p:nvSpPr>
        <p:spPr>
          <a:xfrm>
            <a:off x="647756" y="1345474"/>
            <a:ext cx="6838990" cy="373024"/>
          </a:xfrm>
          <a:prstGeom prst="roundRect">
            <a:avLst/>
          </a:prstGeom>
          <a:solidFill>
            <a:srgbClr val="48B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Показатели здоровья населения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B36528-253F-4933-A35E-C15A1122D3EE}"/>
              </a:ext>
            </a:extLst>
          </p:cNvPr>
          <p:cNvSpPr txBox="1"/>
          <p:nvPr/>
        </p:nvSpPr>
        <p:spPr>
          <a:xfrm>
            <a:off x="839421" y="1368348"/>
            <a:ext cx="6455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выявлено заболеваний в 2024 году – 335136 (в 2023г. – 212243)</a:t>
            </a:r>
          </a:p>
          <a:p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629782" y="5344718"/>
            <a:ext cx="10920534" cy="1068114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64488" y="5394468"/>
            <a:ext cx="10651122" cy="174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Рост числа зарегистрированных случаев в 2024 году на 37% (с 212243 случаев в 2023 году до 335 136 случаев в 2024 году) связан </a:t>
            </a:r>
            <a:r>
              <a:rPr lang="en-US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увеличением численности прикрепленного населения,  обращений населения по заболеваниям в 2024 году, ростом числа проведенных диспансеризаций и профилактических осмотров населения (на 36%), при которых регистрировались и вновь выявленные и ранее выявленные заболевания, по поводу которых пациенты не обращались 2 и более лет.</a:t>
            </a:r>
          </a:p>
          <a:p>
            <a:pPr indent="34290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39490B2-01DC-49AD-AEA6-24CDB2706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15525"/>
              </p:ext>
            </p:extLst>
          </p:nvPr>
        </p:nvGraphicFramePr>
        <p:xfrm>
          <a:off x="708063" y="2042217"/>
          <a:ext cx="9326426" cy="2854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0394">
                  <a:extLst>
                    <a:ext uri="{9D8B030D-6E8A-4147-A177-3AD203B41FA5}">
                      <a16:colId xmlns:a16="http://schemas.microsoft.com/office/drawing/2014/main" val="3213174294"/>
                    </a:ext>
                  </a:extLst>
                </a:gridCol>
                <a:gridCol w="2142309">
                  <a:extLst>
                    <a:ext uri="{9D8B030D-6E8A-4147-A177-3AD203B41FA5}">
                      <a16:colId xmlns:a16="http://schemas.microsoft.com/office/drawing/2014/main" val="597371947"/>
                    </a:ext>
                  </a:extLst>
                </a:gridCol>
                <a:gridCol w="1594057">
                  <a:extLst>
                    <a:ext uri="{9D8B030D-6E8A-4147-A177-3AD203B41FA5}">
                      <a16:colId xmlns:a16="http://schemas.microsoft.com/office/drawing/2014/main" val="3182168170"/>
                    </a:ext>
                  </a:extLst>
                </a:gridCol>
                <a:gridCol w="1769666">
                  <a:extLst>
                    <a:ext uri="{9D8B030D-6E8A-4147-A177-3AD203B41FA5}">
                      <a16:colId xmlns:a16="http://schemas.microsoft.com/office/drawing/2014/main" val="1976861269"/>
                    </a:ext>
                  </a:extLst>
                </a:gridCol>
              </a:tblGrid>
              <a:tr h="472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Заболевания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2023 г.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2024 г.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% показателя здоровья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145029"/>
                  </a:ext>
                </a:extLst>
              </a:tr>
              <a:tr h="2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Органов дыхания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47395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+37,2 %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423698"/>
                  </a:ext>
                </a:extLst>
              </a:tr>
              <a:tr h="2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Сердечно-сосудистой системы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39939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69735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+74,6 %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355805"/>
                  </a:ext>
                </a:extLst>
              </a:tr>
              <a:tr h="2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Обмена веществ и эндокринной системы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29311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+82,1 %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10893"/>
                  </a:ext>
                </a:extLst>
              </a:tr>
              <a:tr h="2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Опорно-двигательного аппарата (хронические)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23833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33483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+40,5 %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398547"/>
                  </a:ext>
                </a:extLst>
              </a:tr>
              <a:tr h="2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Органов зрения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33451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+84,3 %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825648"/>
                  </a:ext>
                </a:extLst>
              </a:tr>
              <a:tr h="2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Пищеварительной системы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16126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23811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+47,7 %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942701"/>
                  </a:ext>
                </a:extLst>
              </a:tr>
              <a:tr h="2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Коронавирусная инфекция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-49,5 %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522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8889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21662</TotalTime>
  <Words>2320</Words>
  <Application>Microsoft Office PowerPoint</Application>
  <PresentationFormat>Широкоэкранный</PresentationFormat>
  <Paragraphs>407</Paragraphs>
  <Slides>17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Злыгостева Евгения Валериевна</dc:creator>
  <cp:lastModifiedBy>GP67F3</cp:lastModifiedBy>
  <cp:revision>298</cp:revision>
  <cp:lastPrinted>2025-03-04T16:30:21Z</cp:lastPrinted>
  <dcterms:created xsi:type="dcterms:W3CDTF">2023-01-19T14:16:43Z</dcterms:created>
  <dcterms:modified xsi:type="dcterms:W3CDTF">2025-03-12T06:56:27Z</dcterms:modified>
</cp:coreProperties>
</file>