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1"/>
  </p:notesMasterIdLst>
  <p:sldIdLst>
    <p:sldId id="289" r:id="rId2"/>
    <p:sldId id="297" r:id="rId3"/>
    <p:sldId id="290" r:id="rId4"/>
    <p:sldId id="291" r:id="rId5"/>
    <p:sldId id="295" r:id="rId6"/>
    <p:sldId id="296" r:id="rId7"/>
    <p:sldId id="293" r:id="rId8"/>
    <p:sldId id="284" r:id="rId9"/>
    <p:sldId id="298" r:id="rId10"/>
  </p:sldIdLst>
  <p:sldSz cx="24387175" cy="13716000"/>
  <p:notesSz cx="6797675" cy="9926638"/>
  <p:embeddedFontLst>
    <p:embeddedFont>
      <p:font typeface="Stolzl Bold" panose="00000800000000000000" pitchFamily="50" charset="-52"/>
      <p:bold r:id="rId12"/>
    </p:embeddedFont>
    <p:embeddedFont>
      <p:font typeface="Moskvich Sans" pitchFamily="5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skvich Sans Bold" pitchFamily="50" charset="0"/>
      <p:regular r:id="rId20"/>
    </p:embeddedFont>
    <p:embeddedFont>
      <p:font typeface="Moskvich Sans Medium" pitchFamily="50" charset="0"/>
      <p:regular r:id="rId21"/>
    </p:embeddedFont>
    <p:embeddedFont>
      <p:font typeface="ALS Sector Bold" pitchFamily="2" charset="0"/>
      <p:bold r:id="rId22"/>
    </p:embeddedFont>
    <p:embeddedFont>
      <p:font typeface="ALS Sector Regular" panose="02000000000000000000" pitchFamily="2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Stolzl" panose="00000500000000000000" pitchFamily="50" charset="-52"/>
      <p:regular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6056" autoAdjust="0"/>
  </p:normalViewPr>
  <p:slideViewPr>
    <p:cSldViewPr snapToGrid="0" snapToObjects="1">
      <p:cViewPr varScale="1">
        <p:scale>
          <a:sx n="54" d="100"/>
          <a:sy n="54" d="100"/>
        </p:scale>
        <p:origin x="876" y="102"/>
      </p:cViewPr>
      <p:guideLst>
        <p:guide pos="333"/>
        <p:guide orient="horz" pos="7971"/>
        <p:guide pos="15007"/>
        <p:guide orient="horz" pos="646"/>
        <p:guide orient="horz"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537488"/>
        <c:axId val="543544048"/>
      </c:barChart>
      <c:catAx>
        <c:axId val="5435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44048"/>
        <c:crosses val="autoZero"/>
        <c:auto val="1"/>
        <c:lblAlgn val="ctr"/>
        <c:lblOffset val="100"/>
        <c:noMultiLvlLbl val="0"/>
      </c:catAx>
      <c:valAx>
        <c:axId val="543544048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 smtClean="0">
                <a:latin typeface="Stolzl Bold" panose="00000800000000000000" pitchFamily="50" charset="-52"/>
              </a:rPr>
              <a:t>ВОЗРАСТНОЙ ДИАПАЗОН ПОДОПЕЧНЫХ</a:t>
            </a:r>
            <a:endParaRPr lang="ru-RU" sz="20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 smtClean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71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</a:t>
            </a: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4084406"/>
            <a:ext cx="16266166" cy="8070555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78251" y="3390160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РУКОВОДИТЕЛЬ СОЦИАЛЬНОЙ СЛУЖБЫ НА ТЕРРИТОРИИ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ДАНИЛОВСКОГО РАЙОНА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427953" y="5460683"/>
            <a:ext cx="11387484" cy="4681222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ФИО руководителя: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Зайковская Галина Викторовна</a:t>
            </a:r>
            <a:endParaRPr lang="en-US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870-44-44</a:t>
            </a:r>
            <a:endParaRPr lang="en-US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4915332" y="3948143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43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 2"/>
          <p:cNvSpPr/>
          <p:nvPr/>
        </p:nvSpPr>
        <p:spPr>
          <a:xfrm>
            <a:off x="1957927" y="133741"/>
            <a:ext cx="20471320" cy="2508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РАБОТА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 ПОДОПЕЧНЫМИ – ДОЛГОВРЕМЕННЫЙ УХОД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1.1 РАБОТА ПО ПРОАКТИВНОМУ ВЫЯВЛЕНИЮ ГРАЖДАН</a:t>
            </a:r>
            <a:endParaRPr lang="ru-RU" sz="4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51842" y="5328456"/>
            <a:ext cx="6276527" cy="5917094"/>
            <a:chOff x="1251842" y="6365945"/>
            <a:chExt cx="6276527" cy="5917094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F857120B-A358-D35C-3E17-38BEAA3889BE}"/>
                </a:ext>
              </a:extLst>
            </p:cNvPr>
            <p:cNvGrpSpPr/>
            <p:nvPr/>
          </p:nvGrpSpPr>
          <p:grpSpPr>
            <a:xfrm rot="20237001">
              <a:off x="1448670" y="6365945"/>
              <a:ext cx="5917095" cy="5917094"/>
              <a:chOff x="7370774" y="3683225"/>
              <a:chExt cx="5917095" cy="5917094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B9AB2C5B-6EF5-7E0C-9E28-9F576E195F97}"/>
                  </a:ext>
                </a:extLst>
              </p:cNvPr>
              <p:cNvSpPr/>
              <p:nvPr/>
            </p:nvSpPr>
            <p:spPr>
              <a:xfrm rot="3541418">
                <a:off x="7370778" y="3683227"/>
                <a:ext cx="5917091" cy="5917091"/>
              </a:xfrm>
              <a:prstGeom prst="ellipse">
                <a:avLst/>
              </a:prstGeom>
              <a:noFill/>
              <a:ln w="8890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F48ABB69-5FD0-CBCC-5BFF-A32639F3C13B}"/>
                  </a:ext>
                </a:extLst>
              </p:cNvPr>
              <p:cNvSpPr/>
              <p:nvPr/>
            </p:nvSpPr>
            <p:spPr>
              <a:xfrm rot="1207194">
                <a:off x="7370776" y="3683228"/>
                <a:ext cx="5917091" cy="5917091"/>
              </a:xfrm>
              <a:prstGeom prst="arc">
                <a:avLst>
                  <a:gd name="adj1" fmla="val 16699052"/>
                  <a:gd name="adj2" fmla="val 20454346"/>
                </a:avLst>
              </a:prstGeom>
              <a:ln w="889000" cap="flat">
                <a:solidFill>
                  <a:srgbClr val="FED659"/>
                </a:solidFill>
                <a:miter lim="800000"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>
                <a:extLst>
                  <a:ext uri="{FF2B5EF4-FFF2-40B4-BE49-F238E27FC236}">
                    <a16:creationId xmlns:a16="http://schemas.microsoft.com/office/drawing/2014/main" id="{E08C64ED-F8CF-6476-0C51-1CCFEE8C515B}"/>
                  </a:ext>
                </a:extLst>
              </p:cNvPr>
              <p:cNvSpPr/>
              <p:nvPr/>
            </p:nvSpPr>
            <p:spPr>
              <a:xfrm rot="5100592">
                <a:off x="7370777" y="3683227"/>
                <a:ext cx="5917091" cy="5917091"/>
              </a:xfrm>
              <a:prstGeom prst="arc">
                <a:avLst>
                  <a:gd name="adj1" fmla="val 16925010"/>
                  <a:gd name="adj2" fmla="val 19732997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уга 40">
                <a:extLst>
                  <a:ext uri="{FF2B5EF4-FFF2-40B4-BE49-F238E27FC236}">
                    <a16:creationId xmlns:a16="http://schemas.microsoft.com/office/drawing/2014/main" id="{9464C7D2-0EFE-0585-3A55-0AA61830D563}"/>
                  </a:ext>
                </a:extLst>
              </p:cNvPr>
              <p:cNvSpPr/>
              <p:nvPr/>
            </p:nvSpPr>
            <p:spPr>
              <a:xfrm rot="6904611">
                <a:off x="7370775" y="3683225"/>
                <a:ext cx="5917091" cy="5917091"/>
              </a:xfrm>
              <a:prstGeom prst="arc">
                <a:avLst>
                  <a:gd name="adj1" fmla="val 18382025"/>
                  <a:gd name="adj2" fmla="val 1967174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:a16="http://schemas.microsoft.com/office/drawing/2014/main" id="{AD089DEC-7BD2-3470-07E9-0EF341AFA689}"/>
                  </a:ext>
                </a:extLst>
              </p:cNvPr>
              <p:cNvSpPr/>
              <p:nvPr/>
            </p:nvSpPr>
            <p:spPr>
              <a:xfrm rot="7655737">
                <a:off x="7370774" y="3683226"/>
                <a:ext cx="5917091" cy="5917091"/>
              </a:xfrm>
              <a:prstGeom prst="arc">
                <a:avLst>
                  <a:gd name="adj1" fmla="val 19300947"/>
                  <a:gd name="adj2" fmla="val 1991588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535125C-0003-4CED-B838-BDBB6053731B}"/>
                </a:ext>
              </a:extLst>
            </p:cNvPr>
            <p:cNvSpPr/>
            <p:nvPr/>
          </p:nvSpPr>
          <p:spPr>
            <a:xfrm>
              <a:off x="1251842" y="6816322"/>
              <a:ext cx="6276527" cy="49979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00" dirty="0" smtClean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3640 </a:t>
              </a:r>
              <a:r>
                <a:rPr lang="ru-RU" sz="7500" dirty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чел.</a:t>
              </a:r>
            </a:p>
            <a:p>
              <a:pPr algn="ctr"/>
              <a:r>
                <a:rPr lang="ru-RU" sz="1800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ea typeface="Calibri" panose="020F0502020204030204" pitchFamily="34" charset="0"/>
                  <a:cs typeface="ALS Sector Regular" panose="02000000000000000000" pitchFamily="2" charset="0"/>
                </a:rPr>
                <a:t>нуждающихся в социальном обслуживании</a:t>
              </a:r>
              <a:endParaRPr lang="ru-RU" sz="6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78100" y="7873687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СОТРУДНИКАМИ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121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руководителями социальных служб в ходе работы на территориях, в том числе по району (</a:t>
            </a:r>
            <a:r>
              <a:rPr lang="ru-RU" sz="2000" b="1" dirty="0" err="1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Даниловский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+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5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)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625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заявкам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социальных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координаторов в рамках взаимодействия с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КЦМП, в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том числе по 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(</a:t>
            </a:r>
            <a:r>
              <a:rPr lang="ru-RU" sz="2000" b="1" dirty="0" err="1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Даниловский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+10 )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68812" y="2492932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ЖИТЕЛЯМИ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752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с участием общественных советников районов АО г. Москвы, обращениям организаций</a:t>
            </a: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(</a:t>
            </a:r>
            <a:r>
              <a:rPr lang="ru-RU" sz="2000" dirty="0" err="1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Даниловский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+3 )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1873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обращениям на «горячую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линию", в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(</a:t>
            </a:r>
            <a:r>
              <a:rPr lang="ru-RU" sz="2000" b="1" dirty="0" err="1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Даниловский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+10 )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213985" y="2511918"/>
            <a:ext cx="6612110" cy="223153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269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спискам Департамента здравоохранения города Москвы за 2024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год, в том числе по району (</a:t>
            </a:r>
            <a:r>
              <a:rPr lang="ru-RU" sz="2000" dirty="0" err="1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Даниловский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 +2)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317669" y="11598979"/>
            <a:ext cx="6508425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62011" y="12419247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510369"/>
            <a:ext cx="9389903" cy="3985267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 smtClean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  <a:endParaRPr lang="ru-RU" dirty="0">
              <a:solidFill>
                <a:srgbClr val="4F4C47"/>
              </a:solidFill>
              <a:latin typeface="Stolzl" pitchFamily="2" charset="0"/>
              <a:ea typeface="Stolzl Bold" pitchFamily="34" charset="-122"/>
              <a:cs typeface="ALS Sector Regular" panose="02000000000000000000" pitchFamily="2" charset="0"/>
            </a:endParaRPr>
          </a:p>
          <a:p>
            <a:pPr marL="457200" lvl="2"/>
            <a:r>
              <a:rPr lang="ru-RU" sz="54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РАЙОНУ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(</a:t>
            </a:r>
            <a:r>
              <a:rPr lang="ru-RU" sz="2400" b="1" dirty="0" err="1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Даниловский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)</a:t>
            </a:r>
          </a:p>
          <a:p>
            <a:pPr marL="457200" lvl="2"/>
            <a:r>
              <a:rPr lang="ru-RU" sz="48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2</a:t>
            </a:r>
            <a:r>
              <a:rPr lang="ru-RU" sz="48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65107567"/>
              </p:ext>
            </p:extLst>
          </p:nvPr>
        </p:nvGraphicFramePr>
        <p:xfrm>
          <a:off x="10606669" y="2801773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Общее количество оказанных услуг: 875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8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69617" y="776033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ДАНИЛОВСКОМУ РАЙОНУ                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1016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69617" y="10292351"/>
            <a:ext cx="6339828" cy="2535642"/>
            <a:chOff x="1169617" y="9301434"/>
            <a:chExt cx="6339828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ДАНИЛОВСКОМУ РАЙОНУ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538693" y="10374807"/>
              <a:ext cx="776476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27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4508275" y="10374807"/>
              <a:ext cx="2287319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33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2895717" y="10374807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2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66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Пересаживание </a:t>
            </a:r>
            <a:r>
              <a:rPr lang="ru-RU" dirty="0">
                <a:latin typeface="Stolzl" panose="00000500000000000000" pitchFamily="50" charset="-52"/>
              </a:rPr>
              <a:t>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</a:t>
            </a:r>
            <a:r>
              <a:rPr lang="ru-RU" dirty="0" smtClean="0">
                <a:latin typeface="Stolzl" panose="00000500000000000000" pitchFamily="50" charset="-52"/>
              </a:rPr>
              <a:t>изменение </a:t>
            </a:r>
            <a:r>
              <a:rPr lang="ru-RU" dirty="0">
                <a:latin typeface="Stolzl" panose="00000500000000000000" pitchFamily="50" charset="-52"/>
              </a:rPr>
              <a:t>положения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</a:t>
            </a:r>
            <a:r>
              <a:rPr lang="ru-RU" dirty="0" smtClean="0">
                <a:latin typeface="Stolzl" panose="00000500000000000000" pitchFamily="50" charset="-52"/>
              </a:rPr>
              <a:t>туалетом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Полное купание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Проведение </a:t>
            </a:r>
            <a:r>
              <a:rPr lang="ru-RU" dirty="0">
                <a:latin typeface="Stolzl" panose="00000500000000000000" pitchFamily="50" charset="-52"/>
              </a:rPr>
              <a:t>гигиенических процедур нижней части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</a:t>
            </a:r>
            <a:r>
              <a:rPr lang="ru-RU" dirty="0">
                <a:latin typeface="Stolzl" panose="00000500000000000000" pitchFamily="50" charset="-52"/>
              </a:rPr>
              <a:t>пищи и </a:t>
            </a:r>
            <a:r>
              <a:rPr lang="ru-RU" dirty="0" smtClean="0">
                <a:latin typeface="Stolzl" panose="00000500000000000000" pitchFamily="50" charset="-52"/>
              </a:rPr>
              <a:t>кормление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пищи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Утренний\вечерний </a:t>
            </a:r>
            <a:r>
              <a:rPr lang="ru-RU" dirty="0">
                <a:latin typeface="Stolzl" panose="00000500000000000000" pitchFamily="50" charset="-52"/>
              </a:rPr>
              <a:t>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  <a:endParaRPr lang="ru-RU" sz="28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87410345"/>
              </p:ext>
            </p:extLst>
          </p:nvPr>
        </p:nvGraphicFramePr>
        <p:xfrm>
          <a:off x="10553700" y="7878679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405455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Общее количество граждан на ежедневном обслуживании: 498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</a:t>
            </a:r>
            <a:r>
              <a:rPr lang="ru-RU" dirty="0" smtClean="0">
                <a:latin typeface="Stolzl" panose="00000500000000000000" pitchFamily="50" charset="-52"/>
              </a:rPr>
              <a:t>периодическом обслуживании: 87703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33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28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87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105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111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59132" y="1161539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519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31103" y="11459699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1998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694446" y="11153728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4916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760" y="9908427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16891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851482" y="856291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30146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413545" y="972077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18850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02223" y="10162676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14383</a:t>
            </a:r>
            <a:endParaRPr lang="ru-RU" dirty="0">
              <a:latin typeface="Stolzl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БУДУЩЕГО. 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совместных событий </a:t>
              </a:r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акций </a:t>
              </a:r>
              <a:endParaRPr lang="ru-RU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 smtClean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Даниловскому району : 1016</a:t>
              </a: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</a:t>
            </a:r>
            <a:r>
              <a:rPr lang="ru-RU" sz="2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«МСП» </a:t>
            </a:r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  <a:endParaRPr lang="ru-RU" sz="3000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  <a:endParaRPr lang="ru-RU" sz="3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00C1B-4327-4955-B51F-06C54E5B4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1902258"/>
          </a:xfrm>
        </p:spPr>
        <p:txBody>
          <a:bodyPr>
            <a:normAutofit/>
          </a:bodyPr>
          <a:lstStyle/>
          <a:p>
            <a:r>
              <a:rPr lang="ru-RU" sz="11500" dirty="0">
                <a:solidFill>
                  <a:srgbClr val="504C48">
                    <a:alpha val="100000"/>
                  </a:srgbClr>
                </a:solidFill>
                <a:ea typeface="Stolzl Bold" pitchFamily="34" charset="-122"/>
                <a:cs typeface="Stolzl Bold" pitchFamily="34" charset="-120"/>
              </a:rPr>
              <a:t>СПАСИБО ЗА ВНИМАНИЕ!</a:t>
            </a:r>
            <a:endParaRPr lang="ru-RU" sz="1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68D5B1-13BB-4D79-A279-3F17CFCE9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CD2FF1-9BE9-40AB-981F-29C0D3B5A626}"/>
              </a:ext>
            </a:extLst>
          </p:cNvPr>
          <p:cNvGrpSpPr/>
          <p:nvPr/>
        </p:nvGrpSpPr>
        <p:grpSpPr>
          <a:xfrm>
            <a:off x="7440774" y="4506495"/>
            <a:ext cx="8063903" cy="8374632"/>
            <a:chOff x="12194495" y="3288389"/>
            <a:chExt cx="8063903" cy="8374632"/>
          </a:xfrm>
        </p:grpSpPr>
        <p:sp>
          <p:nvSpPr>
            <p:cNvPr id="6" name="Полилиния 64">
              <a:extLst>
                <a:ext uri="{FF2B5EF4-FFF2-40B4-BE49-F238E27FC236}">
                  <a16:creationId xmlns:a16="http://schemas.microsoft.com/office/drawing/2014/main" id="{E03A3296-DE83-44F7-9144-3652032FEEED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5">
              <a:extLst>
                <a:ext uri="{FF2B5EF4-FFF2-40B4-BE49-F238E27FC236}">
                  <a16:creationId xmlns:a16="http://schemas.microsoft.com/office/drawing/2014/main" id="{37D63CA8-FE8B-4585-B921-1BD5B34E8C1E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66">
              <a:extLst>
                <a:ext uri="{FF2B5EF4-FFF2-40B4-BE49-F238E27FC236}">
                  <a16:creationId xmlns:a16="http://schemas.microsoft.com/office/drawing/2014/main" id="{743788B0-B6F9-4936-B776-F4D6A0C5D791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67">
              <a:extLst>
                <a:ext uri="{FF2B5EF4-FFF2-40B4-BE49-F238E27FC236}">
                  <a16:creationId xmlns:a16="http://schemas.microsoft.com/office/drawing/2014/main" id="{203E3E48-D98E-4045-91F8-BC8015C52DE8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68">
              <a:extLst>
                <a:ext uri="{FF2B5EF4-FFF2-40B4-BE49-F238E27FC236}">
                  <a16:creationId xmlns:a16="http://schemas.microsoft.com/office/drawing/2014/main" id="{F2763DB2-25EC-4E77-AD74-A641174BEAB1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69">
              <a:extLst>
                <a:ext uri="{FF2B5EF4-FFF2-40B4-BE49-F238E27FC236}">
                  <a16:creationId xmlns:a16="http://schemas.microsoft.com/office/drawing/2014/main" id="{F69F3E1F-F11C-4AD5-BE4C-F90BEA279E10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70">
              <a:extLst>
                <a:ext uri="{FF2B5EF4-FFF2-40B4-BE49-F238E27FC236}">
                  <a16:creationId xmlns:a16="http://schemas.microsoft.com/office/drawing/2014/main" id="{E956D7D3-050C-4FD1-B2DC-EFC14A7B6C07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71">
              <a:extLst>
                <a:ext uri="{FF2B5EF4-FFF2-40B4-BE49-F238E27FC236}">
                  <a16:creationId xmlns:a16="http://schemas.microsoft.com/office/drawing/2014/main" id="{CA177506-FBE9-42FA-9635-AA299D01228D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72">
              <a:extLst>
                <a:ext uri="{FF2B5EF4-FFF2-40B4-BE49-F238E27FC236}">
                  <a16:creationId xmlns:a16="http://schemas.microsoft.com/office/drawing/2014/main" id="{07C2B7A8-576B-4D9D-B772-AC5A1BFAEE09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73">
              <a:extLst>
                <a:ext uri="{FF2B5EF4-FFF2-40B4-BE49-F238E27FC236}">
                  <a16:creationId xmlns:a16="http://schemas.microsoft.com/office/drawing/2014/main" id="{CC5E8CC8-B567-435E-A735-AC9891EDEEAB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74">
              <a:extLst>
                <a:ext uri="{FF2B5EF4-FFF2-40B4-BE49-F238E27FC236}">
                  <a16:creationId xmlns:a16="http://schemas.microsoft.com/office/drawing/2014/main" id="{0E40BEC0-CD06-43F5-A7DC-FD9F17328049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75">
              <a:extLst>
                <a:ext uri="{FF2B5EF4-FFF2-40B4-BE49-F238E27FC236}">
                  <a16:creationId xmlns:a16="http://schemas.microsoft.com/office/drawing/2014/main" id="{31190179-854A-4F7F-A59E-F26F97898CED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76">
              <a:extLst>
                <a:ext uri="{FF2B5EF4-FFF2-40B4-BE49-F238E27FC236}">
                  <a16:creationId xmlns:a16="http://schemas.microsoft.com/office/drawing/2014/main" id="{5814995B-FF0B-42B1-936C-928CF8AB02D3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77">
              <a:extLst>
                <a:ext uri="{FF2B5EF4-FFF2-40B4-BE49-F238E27FC236}">
                  <a16:creationId xmlns:a16="http://schemas.microsoft.com/office/drawing/2014/main" id="{723273F4-E681-4654-BF72-066B7E80FBBF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78">
              <a:extLst>
                <a:ext uri="{FF2B5EF4-FFF2-40B4-BE49-F238E27FC236}">
                  <a16:creationId xmlns:a16="http://schemas.microsoft.com/office/drawing/2014/main" id="{EEA513AA-5FBD-4749-B06A-DE83354C18A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79">
              <a:extLst>
                <a:ext uri="{FF2B5EF4-FFF2-40B4-BE49-F238E27FC236}">
                  <a16:creationId xmlns:a16="http://schemas.microsoft.com/office/drawing/2014/main" id="{99863129-7EFA-4117-95E9-E75003DBA9C4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80">
              <a:extLst>
                <a:ext uri="{FF2B5EF4-FFF2-40B4-BE49-F238E27FC236}">
                  <a16:creationId xmlns:a16="http://schemas.microsoft.com/office/drawing/2014/main" id="{CB4ABB38-84AE-4A04-990C-3BF9A825C240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81">
              <a:extLst>
                <a:ext uri="{FF2B5EF4-FFF2-40B4-BE49-F238E27FC236}">
                  <a16:creationId xmlns:a16="http://schemas.microsoft.com/office/drawing/2014/main" id="{3DD0934B-8101-429D-8F75-D2911E715976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82">
              <a:extLst>
                <a:ext uri="{FF2B5EF4-FFF2-40B4-BE49-F238E27FC236}">
                  <a16:creationId xmlns:a16="http://schemas.microsoft.com/office/drawing/2014/main" id="{A4B70D09-6B88-4AA1-AA63-9CE948BE0528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83">
              <a:extLst>
                <a:ext uri="{FF2B5EF4-FFF2-40B4-BE49-F238E27FC236}">
                  <a16:creationId xmlns:a16="http://schemas.microsoft.com/office/drawing/2014/main" id="{E68A865F-ED20-4F14-ABA3-BA8050A134D2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84">
              <a:extLst>
                <a:ext uri="{FF2B5EF4-FFF2-40B4-BE49-F238E27FC236}">
                  <a16:creationId xmlns:a16="http://schemas.microsoft.com/office/drawing/2014/main" id="{BEF5D64D-AE84-48DB-B3BF-78300813B8E6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85">
              <a:extLst>
                <a:ext uri="{FF2B5EF4-FFF2-40B4-BE49-F238E27FC236}">
                  <a16:creationId xmlns:a16="http://schemas.microsoft.com/office/drawing/2014/main" id="{031D98AA-2F1C-455E-87FF-CE6D9DEA5874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86">
              <a:extLst>
                <a:ext uri="{FF2B5EF4-FFF2-40B4-BE49-F238E27FC236}">
                  <a16:creationId xmlns:a16="http://schemas.microsoft.com/office/drawing/2014/main" id="{64ACDE76-47A7-4950-B55F-940083AF8EBC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87">
              <a:extLst>
                <a:ext uri="{FF2B5EF4-FFF2-40B4-BE49-F238E27FC236}">
                  <a16:creationId xmlns:a16="http://schemas.microsoft.com/office/drawing/2014/main" id="{D599EC97-1065-4926-8D3F-2107C67D1990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88">
              <a:extLst>
                <a:ext uri="{FF2B5EF4-FFF2-40B4-BE49-F238E27FC236}">
                  <a16:creationId xmlns:a16="http://schemas.microsoft.com/office/drawing/2014/main" id="{7E12B3C1-A9A6-45BB-9B8C-150F6BA8E835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89">
              <a:extLst>
                <a:ext uri="{FF2B5EF4-FFF2-40B4-BE49-F238E27FC236}">
                  <a16:creationId xmlns:a16="http://schemas.microsoft.com/office/drawing/2014/main" id="{5721C8BE-B0D1-4DAD-BEE9-A598E6B5DC87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90">
              <a:extLst>
                <a:ext uri="{FF2B5EF4-FFF2-40B4-BE49-F238E27FC236}">
                  <a16:creationId xmlns:a16="http://schemas.microsoft.com/office/drawing/2014/main" id="{8A02288B-F65E-4285-A43D-D00C56F68985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Полилиния 91">
              <a:extLst>
                <a:ext uri="{FF2B5EF4-FFF2-40B4-BE49-F238E27FC236}">
                  <a16:creationId xmlns:a16="http://schemas.microsoft.com/office/drawing/2014/main" id="{DBE45F98-68C4-4027-A814-CAB7070F8313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92">
              <a:extLst>
                <a:ext uri="{FF2B5EF4-FFF2-40B4-BE49-F238E27FC236}">
                  <a16:creationId xmlns:a16="http://schemas.microsoft.com/office/drawing/2014/main" id="{CDD666FC-BDD1-45B7-8C30-A567FB62E99F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93">
              <a:extLst>
                <a:ext uri="{FF2B5EF4-FFF2-40B4-BE49-F238E27FC236}">
                  <a16:creationId xmlns:a16="http://schemas.microsoft.com/office/drawing/2014/main" id="{C259BF11-AC67-415A-9FB7-25DBD5E1D0E3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94">
              <a:extLst>
                <a:ext uri="{FF2B5EF4-FFF2-40B4-BE49-F238E27FC236}">
                  <a16:creationId xmlns:a16="http://schemas.microsoft.com/office/drawing/2014/main" id="{FB0EF7CF-EDF2-455B-B10D-C869DC7069B4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95">
              <a:extLst>
                <a:ext uri="{FF2B5EF4-FFF2-40B4-BE49-F238E27FC236}">
                  <a16:creationId xmlns:a16="http://schemas.microsoft.com/office/drawing/2014/main" id="{51C67A80-8C00-44EE-BB90-2553285825B5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 96">
              <a:extLst>
                <a:ext uri="{FF2B5EF4-FFF2-40B4-BE49-F238E27FC236}">
                  <a16:creationId xmlns:a16="http://schemas.microsoft.com/office/drawing/2014/main" id="{18E5A69A-B5B4-4CC1-940F-3255ACC85831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97">
              <a:extLst>
                <a:ext uri="{FF2B5EF4-FFF2-40B4-BE49-F238E27FC236}">
                  <a16:creationId xmlns:a16="http://schemas.microsoft.com/office/drawing/2014/main" id="{6A88AA23-AAF2-4AF2-BA13-552E4246ACEC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98">
              <a:extLst>
                <a:ext uri="{FF2B5EF4-FFF2-40B4-BE49-F238E27FC236}">
                  <a16:creationId xmlns:a16="http://schemas.microsoft.com/office/drawing/2014/main" id="{EC012FA0-609D-442D-97B8-FD0BED200629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99">
              <a:extLst>
                <a:ext uri="{FF2B5EF4-FFF2-40B4-BE49-F238E27FC236}">
                  <a16:creationId xmlns:a16="http://schemas.microsoft.com/office/drawing/2014/main" id="{37894BFF-2F22-4356-9A23-4CC670BE44DF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100">
              <a:extLst>
                <a:ext uri="{FF2B5EF4-FFF2-40B4-BE49-F238E27FC236}">
                  <a16:creationId xmlns:a16="http://schemas.microsoft.com/office/drawing/2014/main" id="{75C4F34F-4020-4E32-BEF8-CE7470840372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101">
              <a:extLst>
                <a:ext uri="{FF2B5EF4-FFF2-40B4-BE49-F238E27FC236}">
                  <a16:creationId xmlns:a16="http://schemas.microsoft.com/office/drawing/2014/main" id="{183309DF-CF58-4932-8DB4-EDA74C8B570A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102">
              <a:extLst>
                <a:ext uri="{FF2B5EF4-FFF2-40B4-BE49-F238E27FC236}">
                  <a16:creationId xmlns:a16="http://schemas.microsoft.com/office/drawing/2014/main" id="{FB5CA485-10C9-4E44-BE04-95EAE3987EB3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103">
              <a:extLst>
                <a:ext uri="{FF2B5EF4-FFF2-40B4-BE49-F238E27FC236}">
                  <a16:creationId xmlns:a16="http://schemas.microsoft.com/office/drawing/2014/main" id="{4B4AA0B4-CAFA-4E7A-99B6-75420057A4DC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104">
              <a:extLst>
                <a:ext uri="{FF2B5EF4-FFF2-40B4-BE49-F238E27FC236}">
                  <a16:creationId xmlns:a16="http://schemas.microsoft.com/office/drawing/2014/main" id="{9F770D1A-CCEC-45CD-9466-27FA9ADEE65A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105">
              <a:extLst>
                <a:ext uri="{FF2B5EF4-FFF2-40B4-BE49-F238E27FC236}">
                  <a16:creationId xmlns:a16="http://schemas.microsoft.com/office/drawing/2014/main" id="{1EF06DEA-FEAE-42E7-9BD3-29424914A2ED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106">
              <a:extLst>
                <a:ext uri="{FF2B5EF4-FFF2-40B4-BE49-F238E27FC236}">
                  <a16:creationId xmlns:a16="http://schemas.microsoft.com/office/drawing/2014/main" id="{705CCA49-1A5E-47EA-8978-98456018CB6F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107">
              <a:extLst>
                <a:ext uri="{FF2B5EF4-FFF2-40B4-BE49-F238E27FC236}">
                  <a16:creationId xmlns:a16="http://schemas.microsoft.com/office/drawing/2014/main" id="{B76CE8E2-307A-4036-9D9D-1B00FB9B21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108">
              <a:extLst>
                <a:ext uri="{FF2B5EF4-FFF2-40B4-BE49-F238E27FC236}">
                  <a16:creationId xmlns:a16="http://schemas.microsoft.com/office/drawing/2014/main" id="{FC5F688D-64A8-4613-881D-3F520C5A6D97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109">
              <a:extLst>
                <a:ext uri="{FF2B5EF4-FFF2-40B4-BE49-F238E27FC236}">
                  <a16:creationId xmlns:a16="http://schemas.microsoft.com/office/drawing/2014/main" id="{A3333706-5953-4923-8105-D6C2EAAE43C3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110">
              <a:extLst>
                <a:ext uri="{FF2B5EF4-FFF2-40B4-BE49-F238E27FC236}">
                  <a16:creationId xmlns:a16="http://schemas.microsoft.com/office/drawing/2014/main" id="{6E288561-7E9D-4F24-B621-2C6768A90D04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" name="Полилиния 111">
              <a:extLst>
                <a:ext uri="{FF2B5EF4-FFF2-40B4-BE49-F238E27FC236}">
                  <a16:creationId xmlns:a16="http://schemas.microsoft.com/office/drawing/2014/main" id="{6A474DA9-A818-432D-95D1-6FBEF55890A0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112">
              <a:extLst>
                <a:ext uri="{FF2B5EF4-FFF2-40B4-BE49-F238E27FC236}">
                  <a16:creationId xmlns:a16="http://schemas.microsoft.com/office/drawing/2014/main" id="{9A7FEEE6-3F1B-494D-A400-78A094BDCE3D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113">
              <a:extLst>
                <a:ext uri="{FF2B5EF4-FFF2-40B4-BE49-F238E27FC236}">
                  <a16:creationId xmlns:a16="http://schemas.microsoft.com/office/drawing/2014/main" id="{426944DF-FF99-43EE-A07E-471915B977F7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114">
              <a:extLst>
                <a:ext uri="{FF2B5EF4-FFF2-40B4-BE49-F238E27FC236}">
                  <a16:creationId xmlns:a16="http://schemas.microsoft.com/office/drawing/2014/main" id="{F7FEA52F-C64B-45BC-ADEC-A80DB21BF065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472480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936</Words>
  <Application>Microsoft Office PowerPoint</Application>
  <PresentationFormat>Произвольный</PresentationFormat>
  <Paragraphs>240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Stolzl Bold</vt:lpstr>
      <vt:lpstr>Moskvich Sans</vt:lpstr>
      <vt:lpstr>Calibri</vt:lpstr>
      <vt:lpstr>Arial</vt:lpstr>
      <vt:lpstr>Calibri Light</vt:lpstr>
      <vt:lpstr>Moskvich Sans Bold</vt:lpstr>
      <vt:lpstr>Moskvich Sans Medium</vt:lpstr>
      <vt:lpstr>ALS Sector Bold</vt:lpstr>
      <vt:lpstr>ALS Sector Regular</vt:lpstr>
      <vt:lpstr>Verdana</vt:lpstr>
      <vt:lpstr>Stolzl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3</cp:lastModifiedBy>
  <cp:revision>106</cp:revision>
  <cp:lastPrinted>2025-01-20T10:31:01Z</cp:lastPrinted>
  <dcterms:created xsi:type="dcterms:W3CDTF">2025-01-13T09:13:05Z</dcterms:created>
  <dcterms:modified xsi:type="dcterms:W3CDTF">2025-03-12T14:28:52Z</dcterms:modified>
</cp:coreProperties>
</file>