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4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2B-4422-A579-127C578174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2B-4422-A579-127C578174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2B-4422-A579-127C578174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2B-4422-A579-127C5781747F}"/>
              </c:ext>
            </c:extLst>
          </c:dPt>
          <c:cat>
            <c:strRef>
              <c:f>Лист1!$A$2:$A$5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19674</c:v>
                </c:pt>
                <c:pt idx="1">
                  <c:v>18903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2B-4422-A579-127C57817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9CD-403E-B1A0-A4A4D99ABB17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3-49CD-403E-B1A0-A4A4D99ABB17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9CD-403E-B1A0-A4A4D99ABB17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3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9CD-403E-B1A0-A4A4D99ABB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Лист1!$H$168:$H$169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Лист1!$I$168:$I$169</c:f>
              <c:numCache>
                <c:formatCode>0.0%</c:formatCode>
                <c:ptCount val="2"/>
                <c:pt idx="0">
                  <c:v>0.81717011128775829</c:v>
                </c:pt>
                <c:pt idx="1">
                  <c:v>0.18282988871224165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CD-403E-B1A0-A4A4D99ABB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Приемы по заболеваниям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A92-46AC-8AB7-04A14BAB09B1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92-46AC-8AB7-04A14BAB09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00-497E-A941-C3EB815560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C00-497E-A941-C3EB81556044}"/>
              </c:ext>
            </c:extLst>
          </c:dPt>
          <c:dLbls>
            <c:dLbl>
              <c:idx val="0"/>
              <c:layout>
                <c:manualLayout>
                  <c:x val="2.7441047594966517E-2"/>
                  <c:y val="-0.161365838365028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92-46AC-8AB7-04A14BAB09B1}"/>
                </c:ext>
              </c:extLst>
            </c:dLbl>
            <c:dLbl>
              <c:idx val="1"/>
              <c:layout>
                <c:manualLayout>
                  <c:x val="-8.718698438891604E-3"/>
                  <c:y val="-1.6334641649940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92-46AC-8AB7-04A14BAB09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Приемы по заболеваниям</c:v>
                </c:pt>
                <c:pt idx="1">
                  <c:v>Профилактические приемы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298484</c:v>
                </c:pt>
                <c:pt idx="1">
                  <c:v>243747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2-46AC-8AB7-04A14BAB0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A20-4B57-BCFE-11ADEAC8C92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7A20-4B57-BCFE-11ADEAC8C92C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7A20-4B57-BCFE-11ADEAC8C92C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7A20-4B57-BCFE-11ADEAC8C92C}"/>
              </c:ext>
            </c:extLst>
          </c:dPt>
          <c:dLbls>
            <c:dLbl>
              <c:idx val="0"/>
              <c:layout>
                <c:manualLayout>
                  <c:x val="3.6586088247666633E-2"/>
                  <c:y val="-0.1015660049515879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20-4B57-BCFE-11ADEAC8C92C}"/>
                </c:ext>
              </c:extLst>
            </c:dLbl>
            <c:dLbl>
              <c:idx val="1"/>
              <c:layout>
                <c:manualLayout>
                  <c:x val="8.0194535645975021E-2"/>
                  <c:y val="-6.02925851988824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A20-4B57-BCFE-11ADEAC8C92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20-4B57-BCFE-11ADEAC8C92C}"/>
                </c:ext>
              </c:extLst>
            </c:dLbl>
            <c:dLbl>
              <c:idx val="3"/>
              <c:layout>
                <c:manualLayout>
                  <c:x val="0.13307151085362529"/>
                  <c:y val="-2.33443869739531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A20-4B57-BCFE-11ADEAC8C92C}"/>
                </c:ext>
              </c:extLst>
            </c:dLbl>
            <c:dLbl>
              <c:idx val="4"/>
              <c:layout>
                <c:manualLayout>
                  <c:x val="-0.18712058317394156"/>
                  <c:y val="-0.116816883822834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A20-4B57-BCFE-11ADEAC8C9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Лист1!$O$76:$O$80</c:f>
              <c:strCache>
                <c:ptCount val="5"/>
                <c:pt idx="0">
                  <c:v>неотложные</c:v>
                </c:pt>
                <c:pt idx="1">
                  <c:v>посещения на дому, в т.ч. активные</c:v>
                </c:pt>
                <c:pt idx="2">
                  <c:v>диспансерные</c:v>
                </c:pt>
                <c:pt idx="3">
                  <c:v>разовые посещения по поводу заболевания</c:v>
                </c:pt>
                <c:pt idx="4">
                  <c:v>посещения по поводу заболевания с повторной явкой</c:v>
                </c:pt>
              </c:strCache>
            </c:strRef>
          </c:cat>
          <c:val>
            <c:numRef>
              <c:f>Лист1!$P$76:$P$80</c:f>
              <c:numCache>
                <c:formatCode>0.0%</c:formatCode>
                <c:ptCount val="5"/>
                <c:pt idx="0">
                  <c:v>4.3894305107843909E-2</c:v>
                </c:pt>
                <c:pt idx="1">
                  <c:v>0.12471826925596877</c:v>
                </c:pt>
                <c:pt idx="2">
                  <c:v>5.5363367141022613E-4</c:v>
                </c:pt>
                <c:pt idx="3">
                  <c:v>3.3041119584873026E-2</c:v>
                </c:pt>
                <c:pt idx="4">
                  <c:v>0.79779267237990403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20-4B57-BCFE-11ADEAC8C9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9571028055706225E-2"/>
          <c:y val="0.52068634663220703"/>
          <c:w val="0.9401086153826046"/>
          <c:h val="0.45153568492159302"/>
        </c:manualLayout>
      </c:layout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96432086614166"/>
          <c:y val="0.49832809434497449"/>
          <c:w val="0.20513398129921259"/>
          <c:h val="0.307700953020364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70-44D3-98C6-5557B55D43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70-44D3-98C6-5557B55D43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70-44D3-98C6-5557B55D43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70-44D3-98C6-5557B55D436D}"/>
              </c:ext>
            </c:extLst>
          </c:dPt>
          <c:dLbls>
            <c:dLbl>
              <c:idx val="0"/>
              <c:layout>
                <c:manualLayout>
                  <c:x val="0.16936148147413022"/>
                  <c:y val="-3.24074074074074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70-44D3-98C6-5557B55D436D}"/>
                </c:ext>
              </c:extLst>
            </c:dLbl>
            <c:dLbl>
              <c:idx val="1"/>
              <c:layout>
                <c:manualLayout>
                  <c:x val="-8.5928700087828547E-2"/>
                  <c:y val="-0.123026757072032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70-44D3-98C6-5557B55D436D}"/>
                </c:ext>
              </c:extLst>
            </c:dLbl>
            <c:dLbl>
              <c:idx val="2"/>
              <c:layout>
                <c:manualLayout>
                  <c:x val="-9.5917336958948843E-2"/>
                  <c:y val="-8.43925822206093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70-44D3-98C6-5557B55D436D}"/>
                </c:ext>
              </c:extLst>
            </c:dLbl>
            <c:dLbl>
              <c:idx val="3"/>
              <c:layout>
                <c:manualLayout>
                  <c:x val="8.0059817693731425E-2"/>
                  <c:y val="-8.50236406803489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70-44D3-98C6-5557B55D436D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Профилактические медицинские осмотры</c:v>
                </c:pt>
                <c:pt idx="1">
                  <c:v>Прочее</c:v>
                </c:pt>
                <c:pt idx="2">
                  <c:v>Патронажи</c:v>
                </c:pt>
                <c:pt idx="3">
                  <c:v>Дети под опекой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143617</c:v>
                </c:pt>
                <c:pt idx="1">
                  <c:v>80470</c:v>
                </c:pt>
                <c:pt idx="2" formatCode="General">
                  <c:v>3214</c:v>
                </c:pt>
                <c:pt idx="3" formatCode="General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70-44D3-98C6-5557B55D43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991622059328068E-2"/>
          <c:y val="0.7661332153983833"/>
          <c:w val="0.83944463327858521"/>
          <c:h val="0.224253345164676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Приемы по заболеваниям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07-4BBF-917D-76AE7648BF5E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07-4BBF-917D-76AE7648B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07-4BBF-917D-76AE7648B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07-4BBF-917D-76AE7648BF5E}"/>
              </c:ext>
            </c:extLst>
          </c:dPt>
          <c:dLbls>
            <c:dLbl>
              <c:idx val="0"/>
              <c:layout>
                <c:manualLayout>
                  <c:x val="2.7441047594966517E-2"/>
                  <c:y val="-0.1613658383650281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305 256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507-4BBF-917D-76AE7648BF5E}"/>
                </c:ext>
              </c:extLst>
            </c:dLbl>
            <c:dLbl>
              <c:idx val="1"/>
              <c:layout>
                <c:manualLayout>
                  <c:x val="-4.5629079149918976E-2"/>
                  <c:y val="-1.63345150025402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234 629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507-4BBF-917D-76AE7648B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Приемы по заболеваниям</c:v>
                </c:pt>
                <c:pt idx="1">
                  <c:v>Профилактические приемы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298484</c:v>
                </c:pt>
                <c:pt idx="1">
                  <c:v>243747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07-4BBF-917D-76AE7648B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CB3E-4C58-8418-F57D639CD6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5.1937337670260068E-3"/>
                  <c:y val="-3.2373637662521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3E-4C58-8418-F57D639CD6E3}"/>
                </c:ext>
              </c:extLst>
            </c:dLbl>
            <c:dLbl>
              <c:idx val="2"/>
              <c:layout>
                <c:manualLayout>
                  <c:x val="1.7312445890086689E-3"/>
                  <c:y val="-4.8560456493782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3E-4C58-8418-F57D639CD6E3}"/>
                </c:ext>
              </c:extLst>
            </c:dLbl>
            <c:dLbl>
              <c:idx val="3"/>
              <c:layout>
                <c:manualLayout>
                  <c:x val="-2.0774935068104027E-2"/>
                  <c:y val="-3.8848365195025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3E-4C58-8418-F57D639CD6E3}"/>
                </c:ext>
              </c:extLst>
            </c:dLbl>
            <c:dLbl>
              <c:idx val="4"/>
              <c:layout>
                <c:manualLayout>
                  <c:x val="-5.1937337670260068E-3"/>
                  <c:y val="-4.5323092727529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3E-4C58-8418-F57D639CD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325</c:v>
                </c:pt>
                <c:pt idx="1">
                  <c:v>55145</c:v>
                </c:pt>
                <c:pt idx="2">
                  <c:v>1173</c:v>
                </c:pt>
                <c:pt idx="3">
                  <c:v>3560</c:v>
                </c:pt>
                <c:pt idx="4">
                  <c:v>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3E-4C58-8418-F57D639CD6E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1937337670259747E-3"/>
                  <c:y val="-3.2373637662521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3E-4C58-8418-F57D639CD6E3}"/>
                </c:ext>
              </c:extLst>
            </c:dLbl>
            <c:dLbl>
              <c:idx val="1"/>
              <c:layout>
                <c:manualLayout>
                  <c:x val="1.558120130107802E-2"/>
                  <c:y val="-1.2949455065008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3E-4C58-8418-F57D639CD6E3}"/>
                </c:ext>
              </c:extLst>
            </c:dLbl>
            <c:dLbl>
              <c:idx val="2"/>
              <c:layout>
                <c:manualLayout>
                  <c:x val="-6.3478234957664148E-17"/>
                  <c:y val="-4.5323092727529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3E-4C58-8418-F57D639CD6E3}"/>
                </c:ext>
              </c:extLst>
            </c:dLbl>
            <c:dLbl>
              <c:idx val="3"/>
              <c:layout>
                <c:manualLayout>
                  <c:x val="0"/>
                  <c:y val="-2.9136273896269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3E-4C58-8418-F57D639CD6E3}"/>
                </c:ext>
              </c:extLst>
            </c:dLbl>
            <c:dLbl>
              <c:idx val="4"/>
              <c:layout>
                <c:manualLayout>
                  <c:x val="-1.7312445890087958E-3"/>
                  <c:y val="-4.8560456493782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3E-4C58-8418-F57D639CD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287</c:v>
                </c:pt>
                <c:pt idx="1">
                  <c:v>42774</c:v>
                </c:pt>
                <c:pt idx="2">
                  <c:v>1497</c:v>
                </c:pt>
                <c:pt idx="3">
                  <c:v>5243</c:v>
                </c:pt>
                <c:pt idx="4">
                  <c:v>2144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3E-4C58-8418-F57D639CD6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41672432"/>
        <c:axId val="441673512"/>
        <c:axId val="0"/>
      </c:bar3DChart>
      <c:catAx>
        <c:axId val="441672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1673512"/>
        <c:crosses val="autoZero"/>
        <c:auto val="1"/>
        <c:lblAlgn val="ctr"/>
        <c:lblOffset val="100"/>
        <c:noMultiLvlLbl val="0"/>
      </c:catAx>
      <c:valAx>
        <c:axId val="441673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167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55E4-4924-A56C-654A4344CE07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b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89,7%</a:t>
                    </a:r>
                    <a:endParaRPr lang="en-US" sz="1200" b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5E4-4924-A56C-654A4344CE07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10,3%</a:t>
                    </a:r>
                    <a:endParaRPr lang="en-US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5E4-4924-A56C-654A4344CE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Лист1!$B$168:$B$169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Лист1!$C$168:$C$169</c:f>
              <c:numCache>
                <c:formatCode>0.0%</c:formatCode>
                <c:ptCount val="2"/>
                <c:pt idx="0">
                  <c:v>0.87224080267558535</c:v>
                </c:pt>
                <c:pt idx="1">
                  <c:v>0.12775919732441474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E4-4924-A56C-654A4344CE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lang="ru-RU" baseline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мед.персонал</a:t>
            </a:r>
            <a:endParaRPr lang="ru-RU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86E6-45AA-9242-6DCC86D723CE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3-86E6-45AA-9242-6DCC86D723CE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90,3%</a:t>
                    </a:r>
                    <a:endParaRPr lang="en-US" sz="12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6E6-45AA-9242-6DCC86D723CE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3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3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9,7%</a:t>
                    </a:r>
                    <a:endParaRPr lang="en-US" sz="1300" b="1" dirty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6E6-45AA-9242-6DCC86D723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Лист1!$H$168:$H$169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Лист1!$I$168:$I$169</c:f>
              <c:numCache>
                <c:formatCode>0.0%</c:formatCode>
                <c:ptCount val="2"/>
                <c:pt idx="0">
                  <c:v>0.81717011128775829</c:v>
                </c:pt>
                <c:pt idx="1">
                  <c:v>0.18282988871224165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E6-45AA-9242-6DCC86D723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0.0555</cdr:x>
      <cdr:y>0.37961</cdr:y>
    </cdr:from>
    <cdr:to>
      <cdr:x>0.19901</cdr:x>
      <cdr:y>0.53005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53ADEE4F-3C29-E132-64C5-03CD051ECD1D}"/>
            </a:ext>
          </a:extLst>
        </cdr:cNvPr>
        <cdr:cNvSpPr txBox="1"/>
      </cdr:nvSpPr>
      <cdr:spPr>
        <a:xfrm xmlns:a="http://schemas.openxmlformats.org/drawingml/2006/main">
          <a:off x="269791" y="854308"/>
          <a:ext cx="69762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18903</a:t>
          </a:r>
        </a:p>
      </cdr:txBody>
    </cdr:sp>
  </cdr:relSizeAnchor>
  <cdr:relSizeAnchor xmlns:cdr="http://schemas.openxmlformats.org/drawingml/2006/chartDrawing">
    <cdr:from>
      <cdr:x>0.77714</cdr:x>
      <cdr:y>0.35204</cdr:y>
    </cdr:from>
    <cdr:to>
      <cdr:x>0.92065</cdr:x>
      <cdr:y>0.50248</cdr:y>
    </cdr:to>
    <cdr:sp macro="" textlink="">
      <cdr:nvSpPr>
        <cdr:cNvPr id="3" name="TextBox 14">
          <a:extLst xmlns:a="http://schemas.openxmlformats.org/drawingml/2006/main">
            <a:ext uri="{FF2B5EF4-FFF2-40B4-BE49-F238E27FC236}">
              <a16:creationId xmlns:a16="http://schemas.microsoft.com/office/drawing/2014/main" id="{9DE34BB3-D69F-97DB-D102-B9B063EB97EF}"/>
            </a:ext>
          </a:extLst>
        </cdr:cNvPr>
        <cdr:cNvSpPr txBox="1"/>
      </cdr:nvSpPr>
      <cdr:spPr>
        <a:xfrm xmlns:a="http://schemas.openxmlformats.org/drawingml/2006/main">
          <a:off x="3777756" y="792262"/>
          <a:ext cx="69762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19674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0.42731</cdr:x>
      <cdr:y>0.44012</cdr:y>
    </cdr:from>
    <cdr:to>
      <cdr:x>0.57269</cdr:x>
      <cdr:y>0.55987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3F7C820-7EFD-7C67-DE49-634A36CB3476}"/>
            </a:ext>
          </a:extLst>
        </cdr:cNvPr>
        <cdr:cNvSpPr txBox="1"/>
      </cdr:nvSpPr>
      <cdr:spPr>
        <a:xfrm xmlns:a="http://schemas.openxmlformats.org/drawingml/2006/main">
          <a:off x="1396013" y="1316496"/>
          <a:ext cx="474956" cy="358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0.43188</cdr:x>
      <cdr:y>0.44012</cdr:y>
    </cdr:from>
    <cdr:to>
      <cdr:x>0.56812</cdr:x>
      <cdr:y>0.55987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89D15F9-5C07-9831-E567-F3AFF89D1153}"/>
            </a:ext>
          </a:extLst>
        </cdr:cNvPr>
        <cdr:cNvSpPr txBox="1"/>
      </cdr:nvSpPr>
      <cdr:spPr>
        <a:xfrm xmlns:a="http://schemas.openxmlformats.org/drawingml/2006/main">
          <a:off x="1505545" y="1316496"/>
          <a:ext cx="474956" cy="358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0.43188</cdr:x>
      <cdr:y>0.44012</cdr:y>
    </cdr:from>
    <cdr:to>
      <cdr:x>0.56812</cdr:x>
      <cdr:y>0.55987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89D15F9-5C07-9831-E567-F3AFF89D1153}"/>
            </a:ext>
          </a:extLst>
        </cdr:cNvPr>
        <cdr:cNvSpPr txBox="1"/>
      </cdr:nvSpPr>
      <cdr:spPr>
        <a:xfrm xmlns:a="http://schemas.openxmlformats.org/drawingml/2006/main">
          <a:off x="1505545" y="1316496"/>
          <a:ext cx="474956" cy="358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144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4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2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26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5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08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46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3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4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8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1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0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3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9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80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20FF-B7F8-A44A-AA2F-50BF3AEBFA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79A41A-F299-4242-9987-9F26289DF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sv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7.xml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7E1C63-ADC0-29EE-BE4B-B4ED92CC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526" y="816080"/>
            <a:ext cx="9144000" cy="1083741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здравоохранение города Москвы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ГОРОДСКАЯ ПОЛИКЛИНИКА № 91 ДЗМ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E771DD-E5E4-45C8-9733-18B0D2D7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1" y="5103995"/>
            <a:ext cx="1207478" cy="1338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6069EE-668E-7BA7-C7CC-3A5B237DC90D}"/>
              </a:ext>
            </a:extLst>
          </p:cNvPr>
          <p:cNvSpPr txBox="1"/>
          <p:nvPr/>
        </p:nvSpPr>
        <p:spPr>
          <a:xfrm>
            <a:off x="1848254" y="2646006"/>
            <a:ext cx="7234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Годовой отчет главного врача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ГБУЗ «ДГП № 91 ДЗМ»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Н. В.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Околот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0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0E3FC4-F877-72ED-E2F3-FF11553B3E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7898" y="645111"/>
            <a:ext cx="5776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Профили медицинской помощи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CA66C6-B561-0B1A-849A-D3E61368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168" y="5152848"/>
            <a:ext cx="1207478" cy="1338016"/>
          </a:xfrm>
          <a:prstGeom prst="rect">
            <a:avLst/>
          </a:prstGeom>
        </p:spPr>
      </p:pic>
      <p:sp>
        <p:nvSpPr>
          <p:cNvPr id="8" name="Содержимое 3">
            <a:extLst>
              <a:ext uri="{FF2B5EF4-FFF2-40B4-BE49-F238E27FC236}">
                <a16:creationId xmlns:a16="http://schemas.microsoft.com/office/drawing/2014/main" id="{E2288C36-7F48-3215-D864-6D5575FEA89D}"/>
              </a:ext>
            </a:extLst>
          </p:cNvPr>
          <p:cNvSpPr txBox="1">
            <a:spLocks/>
          </p:cNvSpPr>
          <p:nvPr/>
        </p:nvSpPr>
        <p:spPr>
          <a:xfrm>
            <a:off x="6325841" y="1219409"/>
            <a:ext cx="324036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оториноларингология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офтальмология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рентгенология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сурдология-оториноларингология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травматология и ортопедия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ультразвуковая диагностика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физиотерапия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функциональная  диагностика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эндокринология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эндоскопия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оказание первичной медико-санитарной помощи в условиях дневного стационара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экспертиза временной нетрудоспособности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3">
            <a:extLst>
              <a:ext uri="{FF2B5EF4-FFF2-40B4-BE49-F238E27FC236}">
                <a16:creationId xmlns:a16="http://schemas.microsoft.com/office/drawing/2014/main" id="{43B52BEE-57E5-9FF3-869C-A7FD818FC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5481" y="1219409"/>
            <a:ext cx="3240360" cy="50405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педиатрия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акушерство и гинекология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аллергология  и иммунология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гастроэнтерология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детская кардиология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детская урология-андрология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детская хирургия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детская эндокринология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диетология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клиническая лабораторная диагностика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лечебная физкультура и спортивная медицина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медицинская реабилитация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неврология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организация здравоохранения и общественного здоровья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C8DCE17-22F7-82F4-6AA6-D19744DD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8" y="4844138"/>
            <a:ext cx="2347250" cy="1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F3C5325-8E47-ACF6-6A4D-2C45ECEE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1" y="2922944"/>
            <a:ext cx="2347250" cy="15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75BC6269-7576-0FB1-3C1C-72FC1A919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3" y="1042108"/>
            <a:ext cx="2353538" cy="15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7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8C4E1-AD2B-F255-93F2-443FCBE3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87" y="369903"/>
            <a:ext cx="8596668" cy="10150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Кадровый состав 2024 года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39A42A5-6E80-0A0E-64BD-9232C1BB8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564473"/>
              </p:ext>
            </p:extLst>
          </p:nvPr>
        </p:nvGraphicFramePr>
        <p:xfrm>
          <a:off x="26633" y="1657332"/>
          <a:ext cx="3266982" cy="299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6C7D13D-7490-C678-CEA7-ACB8038DB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937994"/>
              </p:ext>
            </p:extLst>
          </p:nvPr>
        </p:nvGraphicFramePr>
        <p:xfrm>
          <a:off x="3293615" y="1657332"/>
          <a:ext cx="3486047" cy="299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A8F8D27-4E28-B6E4-E9CF-C9A5F1F39E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265953"/>
              </p:ext>
            </p:extLst>
          </p:nvPr>
        </p:nvGraphicFramePr>
        <p:xfrm>
          <a:off x="6487598" y="1657331"/>
          <a:ext cx="3486047" cy="299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86A779-59FB-68EC-2E2B-7B1B22511185}"/>
              </a:ext>
            </a:extLst>
          </p:cNvPr>
          <p:cNvSpPr txBox="1"/>
          <p:nvPr/>
        </p:nvSpPr>
        <p:spPr>
          <a:xfrm>
            <a:off x="604630" y="5305946"/>
            <a:ext cx="8596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повышение квалификации: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врачи 89 человек, средний медицинский персонал 112человек;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врачи 57 человек, средний медицинский персонал 110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48348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35DDBB4B-3643-175B-C681-089106BB0B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5666" y="735766"/>
            <a:ext cx="893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Мероприятия в поликлиниках, реализованные в 20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 году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660E494-CFEA-D93B-85AF-3CC8FF9FF186}"/>
              </a:ext>
            </a:extLst>
          </p:cNvPr>
          <p:cNvGrpSpPr/>
          <p:nvPr/>
        </p:nvGrpSpPr>
        <p:grpSpPr>
          <a:xfrm>
            <a:off x="996849" y="1519177"/>
            <a:ext cx="8498534" cy="4364696"/>
            <a:chOff x="775468" y="2164070"/>
            <a:chExt cx="8498534" cy="4364696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08D055F3-FB2C-7D9C-3125-53C7CC7D5D9C}"/>
                </a:ext>
              </a:extLst>
            </p:cNvPr>
            <p:cNvSpPr/>
            <p:nvPr/>
          </p:nvSpPr>
          <p:spPr>
            <a:xfrm>
              <a:off x="775468" y="2164072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59935FDF-2641-7310-4C3F-2231D5F7864C}"/>
                </a:ext>
              </a:extLst>
            </p:cNvPr>
            <p:cNvSpPr/>
            <p:nvPr/>
          </p:nvSpPr>
          <p:spPr>
            <a:xfrm>
              <a:off x="775468" y="3662672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D909EFF-B7EF-156F-044F-81F0E3DF7C59}"/>
                </a:ext>
              </a:extLst>
            </p:cNvPr>
            <p:cNvSpPr/>
            <p:nvPr/>
          </p:nvSpPr>
          <p:spPr>
            <a:xfrm>
              <a:off x="775468" y="5161272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1B1E7D4-330D-B789-10F8-21D727CF7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951" y="2404555"/>
              <a:ext cx="783962" cy="783962"/>
            </a:xfrm>
            <a:prstGeom prst="rect">
              <a:avLst/>
            </a:prstGeom>
          </p:spPr>
        </p:pic>
        <p:sp>
          <p:nvSpPr>
            <p:cNvPr id="7" name="Скругленный прямоугольник 10">
              <a:extLst>
                <a:ext uri="{FF2B5EF4-FFF2-40B4-BE49-F238E27FC236}">
                  <a16:creationId xmlns:a16="http://schemas.microsoft.com/office/drawing/2014/main" id="{F9E840FF-ACE8-CE76-366E-CBFCA0A3C982}"/>
                </a:ext>
              </a:extLst>
            </p:cNvPr>
            <p:cNvSpPr/>
            <p:nvPr/>
          </p:nvSpPr>
          <p:spPr>
            <a:xfrm>
              <a:off x="2280879" y="2164070"/>
              <a:ext cx="6993123" cy="1264929"/>
            </a:xfrm>
            <a:prstGeom prst="roundRect">
              <a:avLst>
                <a:gd name="adj" fmla="val 3463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245A38F-A189-C710-1BD6-AFCDBAE076EC}"/>
                </a:ext>
              </a:extLst>
            </p:cNvPr>
            <p:cNvSpPr/>
            <p:nvPr/>
          </p:nvSpPr>
          <p:spPr>
            <a:xfrm>
              <a:off x="4109133" y="2201429"/>
              <a:ext cx="39737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Открытая информационная среда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FCF85A0-8898-C586-1A21-8AFD66C9CC9C}"/>
                </a:ext>
              </a:extLst>
            </p:cNvPr>
            <p:cNvSpPr/>
            <p:nvPr/>
          </p:nvSpPr>
          <p:spPr>
            <a:xfrm>
              <a:off x="3188491" y="2665297"/>
              <a:ext cx="51778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Оперативный мониторинг работы МО с помощью системы видеонаблюдения и социальных сетей</a:t>
              </a:r>
            </a:p>
          </p:txBody>
        </p:sp>
        <p:sp>
          <p:nvSpPr>
            <p:cNvPr id="10" name="Скругленный прямоугольник 10">
              <a:extLst>
                <a:ext uri="{FF2B5EF4-FFF2-40B4-BE49-F238E27FC236}">
                  <a16:creationId xmlns:a16="http://schemas.microsoft.com/office/drawing/2014/main" id="{95902B25-67F0-EEB1-C1BF-B006D72692A8}"/>
                </a:ext>
              </a:extLst>
            </p:cNvPr>
            <p:cNvSpPr/>
            <p:nvPr/>
          </p:nvSpPr>
          <p:spPr>
            <a:xfrm>
              <a:off x="2280877" y="3655860"/>
              <a:ext cx="6993123" cy="1264929"/>
            </a:xfrm>
            <a:prstGeom prst="roundRect">
              <a:avLst>
                <a:gd name="adj" fmla="val 3463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982EC2CB-294C-7A8C-33D9-DA20102D100B}"/>
                </a:ext>
              </a:extLst>
            </p:cNvPr>
            <p:cNvSpPr/>
            <p:nvPr/>
          </p:nvSpPr>
          <p:spPr>
            <a:xfrm>
              <a:off x="2280877" y="5263837"/>
              <a:ext cx="6993123" cy="1264929"/>
            </a:xfrm>
            <a:prstGeom prst="roundRect">
              <a:avLst>
                <a:gd name="adj" fmla="val 3463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2800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                   Возможность записи к специалистам 1-го и 2-го  уровня остается на                     </a:t>
              </a:r>
            </a:p>
            <a:p>
              <a:pPr marL="172800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                   стабильно   высоком уровне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51E24AD-6EF4-314D-3CC8-E21890A48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727" y="3822931"/>
              <a:ext cx="944409" cy="94440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C6AC7A1-6BFB-46D6-A62F-B4EA47963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169" y="5351973"/>
              <a:ext cx="883524" cy="883524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B07E03C-F548-D977-5C74-DFDB26F3BDC3}"/>
                </a:ext>
              </a:extLst>
            </p:cNvPr>
            <p:cNvSpPr/>
            <p:nvPr/>
          </p:nvSpPr>
          <p:spPr>
            <a:xfrm>
              <a:off x="4142463" y="3806108"/>
              <a:ext cx="31251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Повышение комфорта пребывания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34A5D89-97E5-ABB6-1AEC-24D109A3E52D}"/>
                </a:ext>
              </a:extLst>
            </p:cNvPr>
            <p:cNvSpPr/>
            <p:nvPr/>
          </p:nvSpPr>
          <p:spPr>
            <a:xfrm>
              <a:off x="3188491" y="4079136"/>
              <a:ext cx="55426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Создание зон комфортного ожидания приема врача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EE2A029-DC45-8303-81B9-02F36A071229}"/>
                </a:ext>
              </a:extLst>
            </p:cNvPr>
            <p:cNvSpPr/>
            <p:nvPr/>
          </p:nvSpPr>
          <p:spPr>
            <a:xfrm>
              <a:off x="4109133" y="5216991"/>
              <a:ext cx="41108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Повышение доступности медицинской помощи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895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3">
            <a:extLst>
              <a:ext uri="{FF2B5EF4-FFF2-40B4-BE49-F238E27FC236}">
                <a16:creationId xmlns:a16="http://schemas.microsoft.com/office/drawing/2014/main" id="{2548B9BA-A54D-2999-C9C6-731C3A749E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Мероприятия в поликлиниках, реализованные в 20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 году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B7F996-F35F-D73B-122B-D43269341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2" y="1214021"/>
            <a:ext cx="3246067" cy="24345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24E6A0-B08B-DAD6-E3AE-C1542EFD9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324" y="1214021"/>
            <a:ext cx="3246066" cy="24345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B97525-7B38-C7F8-1819-A4CF075FA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630" y="3906344"/>
            <a:ext cx="4660777" cy="26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6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3">
            <a:extLst>
              <a:ext uri="{FF2B5EF4-FFF2-40B4-BE49-F238E27FC236}">
                <a16:creationId xmlns:a16="http://schemas.microsoft.com/office/drawing/2014/main" id="{9774E670-B9B3-D9F1-A747-35BE82A9AA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0369" y="1023487"/>
            <a:ext cx="85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Санитарно-просветительская работа: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3">
            <a:extLst>
              <a:ext uri="{FF2B5EF4-FFF2-40B4-BE49-F238E27FC236}">
                <a16:creationId xmlns:a16="http://schemas.microsoft.com/office/drawing/2014/main" id="{3DA4726B-C58A-30D0-9310-EF396A517DC0}"/>
              </a:ext>
            </a:extLst>
          </p:cNvPr>
          <p:cNvSpPr txBox="1">
            <a:spLocks/>
          </p:cNvSpPr>
          <p:nvPr/>
        </p:nvSpPr>
        <p:spPr>
          <a:xfrm>
            <a:off x="1703671" y="2032535"/>
            <a:ext cx="7386019" cy="369331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поликлинике работает 4 комнаты здорового ребенка где: </a:t>
            </a:r>
          </a:p>
          <a:p>
            <a:pPr algn="ctr"/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Проводят с родителями беседы о здоровом образе жизни;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Обучают молодых родителей навыкам ухода за новорожденными детьми, пользе грудного вскармливания, введению прикорма;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Проведению ЛФК, массажу и гимнастике в домашних условиях;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Приоритету проведения вакцинопрофилактики.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E42AF44-CB6F-E1D7-EEE9-5F7ADFC203F0}"/>
              </a:ext>
            </a:extLst>
          </p:cNvPr>
          <p:cNvGrpSpPr/>
          <p:nvPr/>
        </p:nvGrpSpPr>
        <p:grpSpPr>
          <a:xfrm>
            <a:off x="1055440" y="65460"/>
            <a:ext cx="8470978" cy="373124"/>
            <a:chOff x="570695" y="368300"/>
            <a:chExt cx="8693507" cy="5539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8D2BC79-5A64-7C42-5C89-3A915BDC2E0B}"/>
                </a:ext>
              </a:extLst>
            </p:cNvPr>
            <p:cNvSpPr txBox="1"/>
            <p:nvPr/>
          </p:nvSpPr>
          <p:spPr>
            <a:xfrm>
              <a:off x="1163344" y="368300"/>
              <a:ext cx="81008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Основные показатели работы за 2024 год</a:t>
              </a:r>
              <a:endPara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121BD71-59AF-48AC-3FBE-8142BE50A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869133" y="1212941"/>
            <a:ext cx="9325032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36504" y="1305611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03717" y="131589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485831" y="1347819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79576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ДГП № 91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Гл.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99856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ДГП № 91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01222" y="134781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ДГП № 91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754004" y="139731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ДГП № 91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Филиал 3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Мощность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480 </a:t>
            </a: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посещений </a:t>
            </a: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смену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23355" y="1881423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320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посещений </a:t>
            </a: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смену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99856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250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посещения </a:t>
            </a: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смену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805469" y="1846164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80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посещения </a:t>
            </a: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смену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398912" y="263207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6613</a:t>
            </a: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2"/>
            <a:ext cx="1800275" cy="861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Прикрепленное население</a:t>
            </a:r>
          </a:p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38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18954" y="265468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12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016</a:t>
            </a: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687217" y="266998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10006</a:t>
            </a: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669331" y="2696382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9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942</a:t>
            </a: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1974162" y="4056333"/>
            <a:ext cx="7271932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Численность прикрепленного населения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39950E-117A-F799-91CF-34EEE9E816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9168" y="5152848"/>
            <a:ext cx="1207478" cy="1338016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F148A0B-05FB-99A3-33DF-B825D53D8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469142"/>
              </p:ext>
            </p:extLst>
          </p:nvPr>
        </p:nvGraphicFramePr>
        <p:xfrm>
          <a:off x="2945906" y="4338526"/>
          <a:ext cx="4861101" cy="225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526AA67-9417-A0F2-DF0D-8CD3C66851C8}"/>
              </a:ext>
            </a:extLst>
          </p:cNvPr>
          <p:cNvSpPr txBox="1"/>
          <p:nvPr/>
        </p:nvSpPr>
        <p:spPr>
          <a:xfrm>
            <a:off x="2472545" y="171071"/>
            <a:ext cx="7083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Посещения поликлиники в 2024 году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65BAF9-DB41-92D0-212E-802E0953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296" y="5469325"/>
            <a:ext cx="1207478" cy="133801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115612-7940-ABCC-2FD9-1DD53C2D5625}"/>
              </a:ext>
            </a:extLst>
          </p:cNvPr>
          <p:cNvSpPr/>
          <p:nvPr/>
        </p:nvSpPr>
        <p:spPr>
          <a:xfrm>
            <a:off x="393270" y="754655"/>
            <a:ext cx="9860287" cy="6064971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583FBDC8-7DE8-E239-A7F7-5B940165A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518368"/>
              </p:ext>
            </p:extLst>
          </p:nvPr>
        </p:nvGraphicFramePr>
        <p:xfrm>
          <a:off x="5658691" y="1278617"/>
          <a:ext cx="4128924" cy="211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338964"/>
              </p:ext>
            </p:extLst>
          </p:nvPr>
        </p:nvGraphicFramePr>
        <p:xfrm>
          <a:off x="6014328" y="3461476"/>
          <a:ext cx="3325663" cy="337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8E4DD3A9-2B7D-6686-50E2-9AE3A2EA7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79588"/>
              </p:ext>
            </p:extLst>
          </p:nvPr>
        </p:nvGraphicFramePr>
        <p:xfrm>
          <a:off x="2404385" y="508188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8736E0E9-EB72-FD69-91FB-B6570867E9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775523"/>
              </p:ext>
            </p:extLst>
          </p:nvPr>
        </p:nvGraphicFramePr>
        <p:xfrm>
          <a:off x="1580011" y="2667507"/>
          <a:ext cx="3224464" cy="385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5D98B9B-8928-C838-5E1C-84E042191DBB}"/>
              </a:ext>
            </a:extLst>
          </p:cNvPr>
          <p:cNvSpPr txBox="1"/>
          <p:nvPr/>
        </p:nvSpPr>
        <p:spPr>
          <a:xfrm>
            <a:off x="5658691" y="911946"/>
            <a:ext cx="403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посещений в 2024 году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C8064-C8EC-A781-8F73-2893221A1756}"/>
              </a:ext>
            </a:extLst>
          </p:cNvPr>
          <p:cNvSpPr txBox="1"/>
          <p:nvPr/>
        </p:nvSpPr>
        <p:spPr>
          <a:xfrm>
            <a:off x="812562" y="931513"/>
            <a:ext cx="403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посещений в 2023 году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39 885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2D2AC1B-2F25-A377-398D-27214AB8E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043080"/>
              </p:ext>
            </p:extLst>
          </p:nvPr>
        </p:nvGraphicFramePr>
        <p:xfrm>
          <a:off x="812562" y="1311092"/>
          <a:ext cx="4128924" cy="211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7470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229" y="1609237"/>
            <a:ext cx="4376651" cy="5108223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0011A6-63BD-89C9-26D5-9EE9741E5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018" y="5727581"/>
            <a:ext cx="940014" cy="1041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8D3889-5E5B-5D89-4846-5830E36A6A45}"/>
              </a:ext>
            </a:extLst>
          </p:cNvPr>
          <p:cNvSpPr txBox="1"/>
          <p:nvPr/>
        </p:nvSpPr>
        <p:spPr>
          <a:xfrm>
            <a:off x="2318376" y="714810"/>
            <a:ext cx="6430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Дети-сироты, опекаемые -150 детей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080" y="1609237"/>
            <a:ext cx="700850" cy="70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414" y="1648030"/>
            <a:ext cx="662057" cy="6620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ADCF84-E016-B35C-ADD0-63C54BD81948}"/>
              </a:ext>
            </a:extLst>
          </p:cNvPr>
          <p:cNvSpPr txBox="1"/>
          <p:nvPr/>
        </p:nvSpPr>
        <p:spPr>
          <a:xfrm>
            <a:off x="4404344" y="24658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CB3E53-A282-1097-91A5-2D9FEA86681D}"/>
              </a:ext>
            </a:extLst>
          </p:cNvPr>
          <p:cNvSpPr txBox="1"/>
          <p:nvPr/>
        </p:nvSpPr>
        <p:spPr>
          <a:xfrm>
            <a:off x="6241281" y="240817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77002" y="3986879"/>
            <a:ext cx="4494825" cy="12618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Итоги диспансеризации : </a:t>
            </a:r>
          </a:p>
          <a:p>
            <a:pPr marL="71755" marR="71755"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 группа здоровья    - 12,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% 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(18 чел)</a:t>
            </a:r>
          </a:p>
          <a:p>
            <a:pPr marL="71755" marR="71755"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II группа здоровья   -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7,3%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8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 чел)</a:t>
            </a:r>
          </a:p>
          <a:p>
            <a:pPr marL="71755" marR="71755"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III группа здоровья  -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0,0% (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0 чел)</a:t>
            </a:r>
          </a:p>
          <a:p>
            <a:pPr marL="71755" marR="71755"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IV группа здоровья  - 0,6%    (1 чел)</a:t>
            </a:r>
          </a:p>
          <a:p>
            <a:pPr marL="71755" marR="71755"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 группа здоровья   - 10,0%  (15 чел)</a:t>
            </a:r>
            <a:endParaRPr lang="en-US" sz="1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BF5C69B-5846-1A10-1D55-54F18F19A1B1}"/>
              </a:ext>
            </a:extLst>
          </p:cNvPr>
          <p:cNvSpPr/>
          <p:nvPr/>
        </p:nvSpPr>
        <p:spPr>
          <a:xfrm>
            <a:off x="3465095" y="2835182"/>
            <a:ext cx="192505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FBF26EA-0591-988C-CC6B-43030B35D165}"/>
              </a:ext>
            </a:extLst>
          </p:cNvPr>
          <p:cNvSpPr/>
          <p:nvPr/>
        </p:nvSpPr>
        <p:spPr>
          <a:xfrm>
            <a:off x="5390147" y="2835182"/>
            <a:ext cx="2063833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BB3DC-522D-8D1F-633B-5E2CA37B67CD}"/>
              </a:ext>
            </a:extLst>
          </p:cNvPr>
          <p:cNvSpPr txBox="1"/>
          <p:nvPr/>
        </p:nvSpPr>
        <p:spPr>
          <a:xfrm>
            <a:off x="2602185" y="3335000"/>
            <a:ext cx="507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в 2024 году прошли диспансеризацию</a:t>
            </a:r>
          </a:p>
        </p:txBody>
      </p:sp>
    </p:spTree>
    <p:extLst>
      <p:ext uri="{BB962C8B-B14F-4D97-AF65-F5344CB8AC3E}">
        <p14:creationId xmlns:p14="http://schemas.microsoft.com/office/powerpoint/2010/main" val="175625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20336" y="6376243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24612" y="882280"/>
            <a:ext cx="8622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8A72E-574F-C793-0795-7C89766E3E37}"/>
              </a:ext>
            </a:extLst>
          </p:cNvPr>
          <p:cNvSpPr txBox="1"/>
          <p:nvPr/>
        </p:nvSpPr>
        <p:spPr>
          <a:xfrm>
            <a:off x="2308750" y="416427"/>
            <a:ext cx="6084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Профилактические осмотры</a:t>
            </a:r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3F21B93-C295-AD10-0154-0E1960031B77}"/>
              </a:ext>
            </a:extLst>
          </p:cNvPr>
          <p:cNvSpPr/>
          <p:nvPr/>
        </p:nvSpPr>
        <p:spPr>
          <a:xfrm>
            <a:off x="4306506" y="1268025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800095A-CE40-E8A9-CC79-3C0A506CAFFD}"/>
              </a:ext>
            </a:extLst>
          </p:cNvPr>
          <p:cNvSpPr/>
          <p:nvPr/>
        </p:nvSpPr>
        <p:spPr>
          <a:xfrm>
            <a:off x="7388116" y="1268024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111" y="1487450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195" y="1507336"/>
            <a:ext cx="512954" cy="5129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22D068-C3B3-2E59-9F7C-0BFBB8005889}"/>
              </a:ext>
            </a:extLst>
          </p:cNvPr>
          <p:cNvSpPr txBox="1"/>
          <p:nvPr/>
        </p:nvSpPr>
        <p:spPr>
          <a:xfrm>
            <a:off x="940238" y="240172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2DDD24-9539-0A25-6D6E-14ECACE3CC3F}"/>
              </a:ext>
            </a:extLst>
          </p:cNvPr>
          <p:cNvSpPr txBox="1"/>
          <p:nvPr/>
        </p:nvSpPr>
        <p:spPr>
          <a:xfrm>
            <a:off x="3769898" y="2443843"/>
            <a:ext cx="2078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FD7E28-F3C0-5950-11F6-58C61D6240D7}"/>
              </a:ext>
            </a:extLst>
          </p:cNvPr>
          <p:cNvSpPr txBox="1"/>
          <p:nvPr/>
        </p:nvSpPr>
        <p:spPr>
          <a:xfrm>
            <a:off x="6919220" y="2443842"/>
            <a:ext cx="1942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37224" y="4559948"/>
            <a:ext cx="5810009" cy="14157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Итоги профилактических осмотров несовершеннолетних: </a:t>
            </a:r>
          </a:p>
          <a:p>
            <a:pPr marL="71755" marR="71755"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 группа здоровья     - 42,5%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(15364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II группа здоровья    -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46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%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16609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III группа здоровья  -  9,7%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3508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IV группа здоровья  -  0,0%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 группа здоровья   -  1,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%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613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474A00-2BAD-7739-439D-0C43435F5502}"/>
              </a:ext>
            </a:extLst>
          </p:cNvPr>
          <p:cNvSpPr txBox="1"/>
          <p:nvPr/>
        </p:nvSpPr>
        <p:spPr>
          <a:xfrm>
            <a:off x="1018598" y="324454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36097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0CD233-B445-9D84-ADD6-7761342AB789}"/>
              </a:ext>
            </a:extLst>
          </p:cNvPr>
          <p:cNvSpPr txBox="1"/>
          <p:nvPr/>
        </p:nvSpPr>
        <p:spPr>
          <a:xfrm>
            <a:off x="4428187" y="32443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9FF316-1833-79C3-4478-AEFB49602412}"/>
              </a:ext>
            </a:extLst>
          </p:cNvPr>
          <p:cNvSpPr txBox="1"/>
          <p:nvPr/>
        </p:nvSpPr>
        <p:spPr>
          <a:xfrm>
            <a:off x="7480944" y="3244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</a:p>
        </p:txBody>
      </p:sp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81D8F34-5CA8-21F2-A049-8D4CE05D16DB}"/>
              </a:ext>
            </a:extLst>
          </p:cNvPr>
          <p:cNvGrpSpPr/>
          <p:nvPr/>
        </p:nvGrpSpPr>
        <p:grpSpPr>
          <a:xfrm>
            <a:off x="5588517" y="1492869"/>
            <a:ext cx="4297485" cy="4297485"/>
            <a:chOff x="6551043" y="1124744"/>
            <a:chExt cx="4297485" cy="4297485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CFB6AE8F-4777-A681-74E5-A20D0FE40E5F}"/>
                </a:ext>
              </a:extLst>
            </p:cNvPr>
            <p:cNvSpPr/>
            <p:nvPr/>
          </p:nvSpPr>
          <p:spPr>
            <a:xfrm>
              <a:off x="6551043" y="1124744"/>
              <a:ext cx="4297485" cy="4297485"/>
            </a:xfrm>
            <a:prstGeom prst="ellipse">
              <a:avLst/>
            </a:prstGeom>
            <a:solidFill>
              <a:srgbClr val="9FC6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86D9EF7-9B30-C147-A661-EBF115AB8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8665" y="1685396"/>
              <a:ext cx="1988722" cy="1988722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9F9AD74-C067-CC28-0800-637C58CE73E2}"/>
                </a:ext>
              </a:extLst>
            </p:cNvPr>
            <p:cNvSpPr/>
            <p:nvPr/>
          </p:nvSpPr>
          <p:spPr>
            <a:xfrm>
              <a:off x="6897001" y="3641613"/>
              <a:ext cx="3672407" cy="789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Планы по вакцинации </a:t>
              </a:r>
              <a:br>
                <a:rPr lang="ru-RU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 2024 год выполнены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41242" y="1399973"/>
            <a:ext cx="4573520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против гепатита В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		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99,0%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гепатита А		97,4%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Ревакцинация против гепатита А	         95,7%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кори		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96,0%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Ревакцинация против кори		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96,0%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краснухи		97,0%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Ревакцинация против краснухи		88,9%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паротита                  73,0%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дифтерии		99,1%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Ревакцинация против дифтерии		97,3%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столбняка		99,0%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коклюша		95,5%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85354-56A2-DE1F-AF92-92E513F1978A}"/>
              </a:ext>
            </a:extLst>
          </p:cNvPr>
          <p:cNvSpPr txBox="1"/>
          <p:nvPr/>
        </p:nvSpPr>
        <p:spPr>
          <a:xfrm>
            <a:off x="3972973" y="290420"/>
            <a:ext cx="4246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Прививочная работа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6FBBEAE-9785-A0F1-9826-FEB6E85762F8}"/>
              </a:ext>
            </a:extLst>
          </p:cNvPr>
          <p:cNvSpPr/>
          <p:nvPr/>
        </p:nvSpPr>
        <p:spPr>
          <a:xfrm>
            <a:off x="4795710" y="33992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3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FD77E7B-1451-753B-0F4F-032AD74378F0}"/>
              </a:ext>
            </a:extLst>
          </p:cNvPr>
          <p:cNvSpPr/>
          <p:nvPr/>
        </p:nvSpPr>
        <p:spPr>
          <a:xfrm>
            <a:off x="1659474" y="2252312"/>
            <a:ext cx="7513402" cy="4247014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E62F90F-DEB8-3659-F422-0CA895B0063E}"/>
              </a:ext>
            </a:extLst>
          </p:cNvPr>
          <p:cNvSpPr/>
          <p:nvPr/>
        </p:nvSpPr>
        <p:spPr>
          <a:xfrm>
            <a:off x="4961131" y="1141294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71DAFC95-94D3-A5D3-2D00-F875BE740DA2}"/>
              </a:ext>
            </a:extLst>
          </p:cNvPr>
          <p:cNvSpPr/>
          <p:nvPr/>
        </p:nvSpPr>
        <p:spPr>
          <a:xfrm>
            <a:off x="3528632" y="1141294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1DE7014-50DA-B1DC-BA04-81B4EBB95493}"/>
              </a:ext>
            </a:extLst>
          </p:cNvPr>
          <p:cNvSpPr/>
          <p:nvPr/>
        </p:nvSpPr>
        <p:spPr>
          <a:xfrm>
            <a:off x="6225757" y="1141294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D133BE5-4983-1B8A-8B7E-98A4D4D20F21}"/>
              </a:ext>
            </a:extLst>
          </p:cNvPr>
          <p:cNvSpPr/>
          <p:nvPr/>
        </p:nvSpPr>
        <p:spPr>
          <a:xfrm>
            <a:off x="2162030" y="1141294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06620BA-755B-35FB-4017-828F92EFE7D0}"/>
              </a:ext>
            </a:extLst>
          </p:cNvPr>
          <p:cNvSpPr/>
          <p:nvPr/>
        </p:nvSpPr>
        <p:spPr>
          <a:xfrm>
            <a:off x="7492846" y="1141294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C66B2-A791-641A-5CE3-44DDEAA20D90}"/>
              </a:ext>
            </a:extLst>
          </p:cNvPr>
          <p:cNvSpPr txBox="1"/>
          <p:nvPr/>
        </p:nvSpPr>
        <p:spPr>
          <a:xfrm>
            <a:off x="2077020" y="262287"/>
            <a:ext cx="7335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Показатели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заболеваемости за 2024 год.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35" y="4479192"/>
            <a:ext cx="1339279" cy="1339279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BDF87687-FA9D-26F8-0620-CA4B34519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370824"/>
              </p:ext>
            </p:extLst>
          </p:nvPr>
        </p:nvGraphicFramePr>
        <p:xfrm>
          <a:off x="1659474" y="2375029"/>
          <a:ext cx="7335763" cy="392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DC1BBCF-8040-7425-F7F3-FD05DE553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9860" y="1280895"/>
            <a:ext cx="818665" cy="7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B2E8A191-BC33-9675-83BF-46CF6FBB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54" y="1249955"/>
            <a:ext cx="772267" cy="7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DC0790-9F08-0DD1-B41E-0910055E82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472" y="1362635"/>
            <a:ext cx="562430" cy="562430"/>
          </a:xfrm>
          <a:prstGeom prst="rect">
            <a:avLst/>
          </a:prstGeom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F956906A-FAFA-6E03-0B10-1BCDDDB07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90" y="1277134"/>
            <a:ext cx="550245" cy="7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5DEED3-3D58-D447-2CA2-6873E824C6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156" y="1344134"/>
            <a:ext cx="568491" cy="568491"/>
          </a:xfrm>
          <a:prstGeom prst="rect">
            <a:avLst/>
          </a:prstGeom>
        </p:spPr>
      </p:pic>
      <p:sp>
        <p:nvSpPr>
          <p:cNvPr id="50" name="Заголовок 1"/>
          <p:cNvSpPr txBox="1">
            <a:spLocks/>
          </p:cNvSpPr>
          <p:nvPr/>
        </p:nvSpPr>
        <p:spPr>
          <a:xfrm>
            <a:off x="2162030" y="2268729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</a:t>
            </a:r>
          </a:p>
          <a:p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системы кровообращения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3520971" y="2292690"/>
            <a:ext cx="1440160" cy="409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органов дыхания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879912" y="2252313"/>
            <a:ext cx="1440160" cy="450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органов пищеварения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094837" y="2247996"/>
            <a:ext cx="1440160" cy="4097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костно-мышечной системы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7620099" y="2247996"/>
            <a:ext cx="1440160" cy="629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мочеполовой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95530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1FA80A-2AAE-51C2-D253-92FD1E98C993}"/>
              </a:ext>
            </a:extLst>
          </p:cNvPr>
          <p:cNvSpPr/>
          <p:nvPr/>
        </p:nvSpPr>
        <p:spPr>
          <a:xfrm>
            <a:off x="856649" y="1323650"/>
            <a:ext cx="8518358" cy="5130265"/>
          </a:xfrm>
          <a:prstGeom prst="rect">
            <a:avLst/>
          </a:prstGeom>
          <a:solidFill>
            <a:schemeClr val="accent1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CF865-EE78-D3FA-2C0E-7E521C3CACA3}"/>
              </a:ext>
            </a:extLst>
          </p:cNvPr>
          <p:cNvSpPr txBox="1"/>
          <p:nvPr/>
        </p:nvSpPr>
        <p:spPr>
          <a:xfrm>
            <a:off x="1645921" y="404085"/>
            <a:ext cx="763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Работа с жалобами и обращениями граждан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855" y="1614756"/>
            <a:ext cx="555797" cy="55579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745" y="1651580"/>
            <a:ext cx="482150" cy="4821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7F1753-1210-7E76-670D-7A2C0D62A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870" y="1651580"/>
            <a:ext cx="482150" cy="4821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D32EFB-0441-605C-490C-A4D6624734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621" y="1651580"/>
            <a:ext cx="482150" cy="482150"/>
          </a:xfrm>
          <a:prstGeom prst="rect">
            <a:avLst/>
          </a:prstGeom>
        </p:spPr>
      </p:pic>
      <p:sp>
        <p:nvSpPr>
          <p:cNvPr id="65" name="Заголовок 1"/>
          <p:cNvSpPr txBox="1">
            <a:spLocks/>
          </p:cNvSpPr>
          <p:nvPr/>
        </p:nvSpPr>
        <p:spPr>
          <a:xfrm>
            <a:off x="2646673" y="2142713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ДГП № 91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гл. здание</a:t>
            </a: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3751865" y="2140277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ДГП № 91 Филиал 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590DDEB-E0DA-DECD-8D74-4E1B6B71891E}"/>
              </a:ext>
            </a:extLst>
          </p:cNvPr>
          <p:cNvSpPr txBox="1">
            <a:spLocks/>
          </p:cNvSpPr>
          <p:nvPr/>
        </p:nvSpPr>
        <p:spPr>
          <a:xfrm>
            <a:off x="5707387" y="214285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ДГП № 91 Филиал 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BE57743-2085-FFE7-9B43-B49BAE1DEBFC}"/>
              </a:ext>
            </a:extLst>
          </p:cNvPr>
          <p:cNvSpPr txBox="1">
            <a:spLocks/>
          </p:cNvSpPr>
          <p:nvPr/>
        </p:nvSpPr>
        <p:spPr>
          <a:xfrm>
            <a:off x="7637199" y="213372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ДГП № 91 Филиал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6903E-B7E7-9494-1C93-37BCE7E57ACB}"/>
              </a:ext>
            </a:extLst>
          </p:cNvPr>
          <p:cNvSpPr txBox="1"/>
          <p:nvPr/>
        </p:nvSpPr>
        <p:spPr>
          <a:xfrm>
            <a:off x="3105592" y="2866278"/>
            <a:ext cx="5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E361FF-E7BC-2311-FE3C-E4EE5A7D0D29}"/>
              </a:ext>
            </a:extLst>
          </p:cNvPr>
          <p:cNvSpPr txBox="1"/>
          <p:nvPr/>
        </p:nvSpPr>
        <p:spPr>
          <a:xfrm>
            <a:off x="4206487" y="286185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30549-C697-FDCB-66D2-FCBEED097BA7}"/>
              </a:ext>
            </a:extLst>
          </p:cNvPr>
          <p:cNvSpPr txBox="1"/>
          <p:nvPr/>
        </p:nvSpPr>
        <p:spPr>
          <a:xfrm>
            <a:off x="6219716" y="28618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5658E-A4AE-A6B5-57E4-22A8C2535161}"/>
              </a:ext>
            </a:extLst>
          </p:cNvPr>
          <p:cNvSpPr txBox="1"/>
          <p:nvPr/>
        </p:nvSpPr>
        <p:spPr>
          <a:xfrm>
            <a:off x="8149528" y="28618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8AC94C8-6FFB-94FB-BD88-541925BF6F35}"/>
              </a:ext>
            </a:extLst>
          </p:cNvPr>
          <p:cNvSpPr txBox="1">
            <a:spLocks/>
          </p:cNvSpPr>
          <p:nvPr/>
        </p:nvSpPr>
        <p:spPr>
          <a:xfrm>
            <a:off x="846398" y="2625362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Общее число обращений 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 2024 год 355</a:t>
            </a:r>
          </a:p>
          <a:p>
            <a:pPr algn="ctr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69190D1-714F-D77D-4FB7-3D5874032F97}"/>
              </a:ext>
            </a:extLst>
          </p:cNvPr>
          <p:cNvSpPr txBox="1">
            <a:spLocks/>
          </p:cNvSpPr>
          <p:nvPr/>
        </p:nvSpPr>
        <p:spPr>
          <a:xfrm>
            <a:off x="1095039" y="3983644"/>
            <a:ext cx="8041578" cy="98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Все обращения рассматриваются в индивидуальном порядке, результаты разбора докладываются на врачебно-сестринских конференциях.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Изучаются предложения граждан по улучшению работы поликлиники, руководство использует обратную связь для совершенствования оказания медицинской помощи. </a:t>
            </a:r>
          </a:p>
        </p:txBody>
      </p:sp>
    </p:spTree>
    <p:extLst>
      <p:ext uri="{BB962C8B-B14F-4D97-AF65-F5344CB8AC3E}">
        <p14:creationId xmlns:p14="http://schemas.microsoft.com/office/powerpoint/2010/main" val="60698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FBAB40-2E36-FBE0-0D61-4262CD855DF6}"/>
              </a:ext>
            </a:extLst>
          </p:cNvPr>
          <p:cNvSpPr txBox="1"/>
          <p:nvPr/>
        </p:nvSpPr>
        <p:spPr>
          <a:xfrm>
            <a:off x="3347185" y="416293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Оборудование поликлиники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1986" y="1145405"/>
            <a:ext cx="4858453" cy="5390149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836F-AFE3-96B3-3A66-9D79E0689FFA}"/>
              </a:ext>
            </a:extLst>
          </p:cNvPr>
          <p:cNvSpPr txBox="1"/>
          <p:nvPr/>
        </p:nvSpPr>
        <p:spPr>
          <a:xfrm>
            <a:off x="1142415" y="1761224"/>
            <a:ext cx="44095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Ультразвуковые сканеры – 10 единиц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аппараты -3 единицы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ЭЭГ аппарат – 1 единица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СМАД – 17 единиц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Холтер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 единиц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ЭКГ – 9 единиц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Спирограф - 5 единиц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Аудиометры – 4 единицы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B4DC016-1F98-1B73-3C43-F8F5A21C9DF1}"/>
              </a:ext>
            </a:extLst>
          </p:cNvPr>
          <p:cNvCxnSpPr/>
          <p:nvPr/>
        </p:nvCxnSpPr>
        <p:spPr>
          <a:xfrm>
            <a:off x="3003082" y="877958"/>
            <a:ext cx="619867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A7E275-4E3C-8D82-8EC1-DBA9674D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300" y="1029480"/>
            <a:ext cx="3810648" cy="25186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F63ADC-E688-4460-3517-FD3F2AE272F0}"/>
              </a:ext>
            </a:extLst>
          </p:cNvPr>
          <p:cNvSpPr txBox="1"/>
          <p:nvPr/>
        </p:nvSpPr>
        <p:spPr>
          <a:xfrm>
            <a:off x="1140008" y="4336994"/>
            <a:ext cx="40057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получено в 2024 году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аппарат -1 единица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Аудиометр – 1 единица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СМАД – 4 единицы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Холтер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единиц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Спирограф - 5 единиц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2ECE76-F808-72AB-E82F-BEAC88AB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962" y="3769558"/>
            <a:ext cx="3810648" cy="253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0141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{60A2CC58-B8EE-614E-B584-061BA426704C}tf10001060</Template>
  <TotalTime>603</TotalTime>
  <Words>767</Words>
  <Application>Microsoft Office PowerPoint</Application>
  <PresentationFormat>Широкоэкранный</PresentationFormat>
  <Paragraphs>195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Roboto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Профили медицинской помощи</vt:lpstr>
      <vt:lpstr>Кадровый состав 2024 года </vt:lpstr>
      <vt:lpstr>Мероприятия в поликлиниках, реализованные в 2024 году</vt:lpstr>
      <vt:lpstr>Мероприятия в поликлиниках, реализованные в 2024 году</vt:lpstr>
      <vt:lpstr>Санитарно-просветительская работа: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Пользователь</cp:lastModifiedBy>
  <cp:revision>31</cp:revision>
  <cp:lastPrinted>2025-02-18T10:09:17Z</cp:lastPrinted>
  <dcterms:created xsi:type="dcterms:W3CDTF">2024-11-24T10:15:33Z</dcterms:created>
  <dcterms:modified xsi:type="dcterms:W3CDTF">2025-02-19T14:11:54Z</dcterms:modified>
</cp:coreProperties>
</file>