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348" r:id="rId3"/>
    <p:sldId id="370" r:id="rId4"/>
    <p:sldId id="393" r:id="rId5"/>
    <p:sldId id="371" r:id="rId6"/>
    <p:sldId id="372" r:id="rId7"/>
    <p:sldId id="374" r:id="rId8"/>
    <p:sldId id="320" r:id="rId9"/>
    <p:sldId id="265" r:id="rId10"/>
    <p:sldId id="391" r:id="rId11"/>
    <p:sldId id="392" r:id="rId12"/>
    <p:sldId id="347" r:id="rId13"/>
  </p:sldIdLst>
  <p:sldSz cx="12192000" cy="6858000"/>
  <p:notesSz cx="6797675" cy="9926638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DejaVu Sans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210EB9-3FA1-407E-84F6-9A5E395B6CA3}">
          <p14:sldIdLst>
            <p14:sldId id="348"/>
            <p14:sldId id="370"/>
            <p14:sldId id="393"/>
            <p14:sldId id="371"/>
            <p14:sldId id="372"/>
            <p14:sldId id="374"/>
            <p14:sldId id="320"/>
            <p14:sldId id="265"/>
            <p14:sldId id="391"/>
            <p14:sldId id="392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40-stat" initials="1" lastIdx="0" clrIdx="0"/>
  <p:cmAuthor id="2" name="Олечка" initials="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33D"/>
    <a:srgbClr val="990099"/>
    <a:srgbClr val="FDDD51"/>
    <a:srgbClr val="548235"/>
    <a:srgbClr val="A4B856"/>
    <a:srgbClr val="C9D870"/>
    <a:srgbClr val="AFCB38"/>
    <a:srgbClr val="DADADA"/>
    <a:srgbClr val="CDCDCD"/>
    <a:srgbClr val="94C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4" autoAdjust="0"/>
    <p:restoredTop sz="98664" autoAdjust="0"/>
  </p:normalViewPr>
  <p:slideViewPr>
    <p:cSldViewPr snapToGrid="0">
      <p:cViewPr varScale="1">
        <p:scale>
          <a:sx n="114" d="100"/>
          <a:sy n="114" d="100"/>
        </p:scale>
        <p:origin x="786" y="84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991305449864708E-2"/>
                  <c:y val="7.5955558842236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1.1749062969047477E-2"/>
                  <c:y val="-4.410170382753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2.6675826540272705E-2"/>
                  <c:y val="3.245701861375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1.5014248166843054E-2"/>
                  <c:y val="-2.455071188652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2.4022797066948886E-2"/>
                  <c:y val="2.3532549406693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0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-3.0029678557950113E-3"/>
                  <c:y val="-4.5177471819642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2024 г</c:v>
                </c:pt>
                <c:pt idx="1">
                  <c:v>II квартал 2024 г</c:v>
                </c:pt>
                <c:pt idx="2">
                  <c:v>III квартал 2024 г</c:v>
                </c:pt>
                <c:pt idx="3">
                  <c:v>IV квартал 2024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02320848099314E-2"/>
                  <c:y val="-5.363491779055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376046150252192E-2"/>
                  <c:y val="3.729508433626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2.51744017235884E-2"/>
                  <c:y val="-2.643056512602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6.0056992667372215E-3"/>
                  <c:y val="-1.226459228353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4.2039894867160553E-2"/>
                  <c:y val="-2.319189950887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5E-2"/>
                  <c:y val="-2.216985249192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dLbl>
              <c:idx val="6"/>
              <c:layout>
                <c:manualLayout>
                  <c:x val="-3.0029678557950113E-3"/>
                  <c:y val="-2.531453307343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D0-4095-958B-B98B1E785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2024 г</c:v>
                </c:pt>
                <c:pt idx="1">
                  <c:v>II квартал 2024 г</c:v>
                </c:pt>
                <c:pt idx="2">
                  <c:v>III квартал 2024 г</c:v>
                </c:pt>
                <c:pt idx="3">
                  <c:v>IV квартал 2024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98.6</c:v>
                </c:pt>
                <c:pt idx="1">
                  <c:v>99.4</c:v>
                </c:pt>
                <c:pt idx="2">
                  <c:v>98.7</c:v>
                </c:pt>
                <c:pt idx="3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14954474907997E-2"/>
                  <c:y val="1.876564343463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1.775476223578467E-2"/>
                  <c:y val="2.895045746550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2.8177251356957013E-2"/>
                  <c:y val="4.051581052052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-1.5014248166843054E-3"/>
                  <c:y val="1.6713571639430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2011398533474443E-2"/>
                  <c:y val="3.112671000169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83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-3.0029678557950113E-3"/>
                  <c:y val="1.218027694896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2024 г</c:v>
                </c:pt>
                <c:pt idx="1">
                  <c:v>II квартал 2024 г</c:v>
                </c:pt>
                <c:pt idx="2">
                  <c:v>III квартал 2024 г</c:v>
                </c:pt>
                <c:pt idx="3">
                  <c:v>IV квартал 2024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97.4</c:v>
                </c:pt>
                <c:pt idx="1">
                  <c:v>96.9</c:v>
                </c:pt>
                <c:pt idx="2">
                  <c:v>97.4</c:v>
                </c:pt>
                <c:pt idx="3">
                  <c:v>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660672"/>
        <c:axId val="179662208"/>
      </c:lineChart>
      <c:catAx>
        <c:axId val="1796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79662208"/>
        <c:crosses val="autoZero"/>
        <c:auto val="1"/>
        <c:lblAlgn val="ctr"/>
        <c:lblOffset val="100"/>
        <c:noMultiLvlLbl val="0"/>
      </c:catAx>
      <c:valAx>
        <c:axId val="17966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66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87313834559567E-4"/>
          <c:y val="3.7960015914064046E-2"/>
          <c:w val="0.96674442251330805"/>
          <c:h val="0.929857581121549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DDD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43247023516261E-4"/>
                  <c:y val="1.376898083681453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8371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57-4B37-8E22-7ABBA2AEA86E}"/>
                </c:ext>
              </c:extLst>
            </c:dLbl>
            <c:dLbl>
              <c:idx val="1"/>
              <c:layout>
                <c:manualLayout>
                  <c:x val="2.3433777780730181E-3"/>
                  <c:y val="-4.210596114316026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 dirty="0">
                        <a:effectLst/>
                      </a:rPr>
                      <a:t>6227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57-4B37-8E22-7ABBA2AEA86E}"/>
                </c:ext>
              </c:extLst>
            </c:dLbl>
            <c:dLbl>
              <c:idx val="2"/>
              <c:layout>
                <c:manualLayout>
                  <c:x val="5.4567330846671735E-3"/>
                  <c:y val="-2.6113984483787547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effectLst/>
                      </a:rPr>
                      <a:t>503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ru-RU"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057-4B37-8E22-7ABBA2AEA86E}"/>
                </c:ext>
              </c:extLst>
            </c:dLbl>
            <c:dLbl>
              <c:idx val="3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effectLst/>
                      </a:rPr>
                      <a:t>411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ru-RU"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057-4B37-8E22-7ABBA2AEA8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200" dirty="0"/>
                      <a:t>296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057-4B37-8E22-7ABBA2AEA86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200" dirty="0"/>
                      <a:t>125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057-4B37-8E22-7ABBA2AEA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Общая заболеваемость</c:v>
                </c:pt>
                <c:pt idx="1">
                  <c:v>Болезни органов дыхания
</c:v>
                </c:pt>
                <c:pt idx="2">
                  <c:v>Заболевания
опорно-двигательного аппарата
</c:v>
                </c:pt>
                <c:pt idx="3">
                  <c:v>Болезни глаз
</c:v>
                </c:pt>
                <c:pt idx="4">
                  <c:v>бол неврвной системы</c:v>
                </c:pt>
                <c:pt idx="5">
                  <c:v>Болезни органов пищеварения
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8371</c:v>
                </c:pt>
                <c:pt idx="1">
                  <c:v>6227</c:v>
                </c:pt>
                <c:pt idx="2">
                  <c:v>503</c:v>
                </c:pt>
                <c:pt idx="3">
                  <c:v>411</c:v>
                </c:pt>
                <c:pt idx="4">
                  <c:v>296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248-444B-B89B-EE4E8AC4CF82}"/>
            </c:ext>
          </c:extLst>
        </c:ser>
        <c:ser>
          <c:idx val="2"/>
          <c:order val="1"/>
          <c:tx>
            <c:strRef>
              <c:f>Sheet1!#REF!</c:f>
              <c:strCache>
                <c:ptCount val="1"/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  <c:extLst xmlns:c15="http://schemas.microsoft.com/office/drawing/2012/chart"/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248-444B-B89B-EE4E8AC4CF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32"/>
        <c:axId val="180107904"/>
        <c:axId val="180126080"/>
        <c:extLst/>
      </c:barChart>
      <c:catAx>
        <c:axId val="1801079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80126080"/>
        <c:crosses val="autoZero"/>
        <c:auto val="1"/>
        <c:lblAlgn val="ctr"/>
        <c:lblOffset val="100"/>
        <c:noMultiLvlLbl val="0"/>
      </c:catAx>
      <c:valAx>
        <c:axId val="180126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10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>
        <a:schemeClr val="accent1"/>
      </a:glow>
    </a:effectLst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898129525554146"/>
          <c:y val="2.5758969641214352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04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Врачи</c:v>
                </c:pt>
              </c:strCache>
            </c:strRef>
          </c:tx>
          <c:spPr>
            <a:ln w="57150">
              <a:noFill/>
            </a:ln>
            <a:sp3d contourW="57150"/>
          </c:spPr>
          <c:dPt>
            <c:idx val="0"/>
            <c:bubble3D val="0"/>
            <c:spPr>
              <a:solidFill>
                <a:srgbClr val="AFCB38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1-9EFC-4C98-B25E-7AD4FC0AEF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3-9EFC-4C98-B25E-7AD4FC0AEFE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FC-4C98-B25E-7AD4FC0AE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spc="-1" baseline="0">
                <a:solidFill>
                  <a:srgbClr val="000000"/>
                </a:solidFill>
                <a:latin typeface="Roboto"/>
                <a:ea typeface="Roboto"/>
                <a:cs typeface="+mn-cs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Средний мед. персонал</a:t>
            </a:r>
          </a:p>
        </c:rich>
      </c:tx>
      <c:layout>
        <c:manualLayout>
          <c:xMode val="edge"/>
          <c:yMode val="edge"/>
          <c:x val="0.14546519012463299"/>
          <c:y val="2.3646966201618502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3371829979799"/>
          <c:y val="0.146309314586995"/>
          <c:w val="0.59757113942135998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23371829979799"/>
          <c:y val="0.146309314586995"/>
          <c:w val="0.59757113942135998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spc="-1" baseline="0">
                <a:solidFill>
                  <a:srgbClr val="000000"/>
                </a:solidFill>
                <a:latin typeface="Roboto"/>
                <a:ea typeface="Roboto"/>
                <a:cs typeface="+mn-cs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Прочие</a:t>
            </a:r>
          </a:p>
        </c:rich>
      </c:tx>
      <c:layout>
        <c:manualLayout>
          <c:xMode val="edge"/>
          <c:yMode val="edge"/>
          <c:x val="0.308608167639005"/>
          <c:y val="2.7460456942003501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3371829979799"/>
          <c:y val="0.146309314586995"/>
          <c:w val="0.59757113942135998"/>
          <c:h val="0.65158172231985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642970050882479"/>
          <c:y val="2.5758969641214352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04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ln w="57150">
              <a:noFill/>
            </a:ln>
            <a:sp3d contourW="57150"/>
          </c:spPr>
          <c:dPt>
            <c:idx val="0"/>
            <c:bubble3D val="0"/>
            <c:spPr>
              <a:solidFill>
                <a:srgbClr val="AFCB38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1-A6B4-40D7-A774-5809AEB0F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3-A6B4-40D7-A774-5809AEB0F69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4-40D7-A774-5809AEB0F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003463216253693"/>
          <c:y val="3.035878564857405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023318145269"/>
          <c:y val="0.212741490340386"/>
          <c:w val="0.72849102117394804"/>
          <c:h val="0.625114995400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Прочие</c:v>
                </c:pt>
              </c:strCache>
            </c:strRef>
          </c:tx>
          <c:spPr>
            <a:ln w="57150">
              <a:noFill/>
            </a:ln>
            <a:sp3d contourW="57150"/>
          </c:spPr>
          <c:dPt>
            <c:idx val="0"/>
            <c:bubble3D val="0"/>
            <c:spPr>
              <a:solidFill>
                <a:srgbClr val="AFCB38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1-1B4E-4E5A-AA18-AC650E87B2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7150">
                <a:noFill/>
              </a:ln>
              <a:effectLst/>
              <a:sp3d contourW="57150"/>
            </c:spPr>
            <c:extLst>
              <c:ext xmlns:c16="http://schemas.microsoft.com/office/drawing/2014/chart" uri="{C3380CC4-5D6E-409C-BE32-E72D297353CC}">
                <c16:uniqueId val="{00000003-1B4E-4E5A-AA18-AC650E87B25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E-4E5A-AA18-AC650E87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4.5769207610081068E-2"/>
                  <c:y val="-9.046537392980080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0.12940515167651673"/>
                  <c:y val="-6.65104920377231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0.15983767169760163"/>
                  <c:y val="3.897053630209480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0.12286035009440782"/>
                  <c:y val="-4.192226772160154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8.5674466763165716E-2"/>
                  <c:y val="-8.901747633279012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  <c:pt idx="3">
                  <c:v>первичные и повторные в поликлинике</c:v>
                </c:pt>
                <c:pt idx="4">
                  <c:v>на дому</c:v>
                </c:pt>
                <c:pt idx="5">
                  <c:v>диспансерное наблюдение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3">
                  <c:v>74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6.1946437704776904E-2"/>
          <c:y val="0.49960870419222675"/>
          <c:w val="0.87922459440630718"/>
          <c:h val="0.50039129580777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365982720102"/>
          <c:y val="0.28814446790411735"/>
          <c:w val="0.52738077725891297"/>
          <c:h val="0.464742145057596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-9.3628863572527934E-2"/>
                  <c:y val="-7.09590331171844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5.6539679041499508E-2"/>
                  <c:y val="-7.144631863732987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0.12551152168361465"/>
                  <c:y val="-1.11862107834123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0.17161722106924912"/>
                  <c:y val="8.2679669281322879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6.4313240931579835E-2"/>
                  <c:y val="-6.282789332257972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диспансеризация</c:v>
                </c:pt>
                <c:pt idx="1">
                  <c:v>патронаж</c:v>
                </c:pt>
                <c:pt idx="3">
                  <c:v>профилактический осмотр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3">
                  <c:v>62</c:v>
                </c:pt>
                <c:pt idx="4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vert="horz"/>
          <a:lstStyle/>
          <a:p>
            <a:pPr>
              <a:defRPr sz="90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6.1946437704776904E-2"/>
          <c:y val="0.52907188142137507"/>
          <c:w val="0.55454091993254717"/>
          <c:h val="0.3751677691161842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365982720102"/>
          <c:y val="0.28814446790411735"/>
          <c:w val="0.52738077725891297"/>
          <c:h val="0.464742145057596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2.7069312059957273E-2"/>
                  <c:y val="-0.138927619858614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00" dirty="0"/>
                      <a:t>По заболеванию 19 104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3.201363009921579E-2"/>
                  <c:y val="0.184552534673934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00" dirty="0"/>
                      <a:t>С</a:t>
                    </a:r>
                    <a:r>
                      <a:rPr lang="ru-RU" sz="1000" baseline="0" dirty="0"/>
                      <a:t> </a:t>
                    </a:r>
                    <a:r>
                      <a:rPr lang="ru-RU" sz="1000" dirty="0"/>
                      <a:t>профилактической целью</a:t>
                    </a:r>
                    <a:r>
                      <a:rPr lang="ru-RU" sz="700" dirty="0"/>
                      <a:t>     </a:t>
                    </a:r>
                    <a:r>
                      <a:rPr lang="ru-RU" sz="1000" dirty="0"/>
                      <a:t>35 622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19104</c:v>
                </c:pt>
                <c:pt idx="1">
                  <c:v>35622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rgbClr val="548235"/>
                </a:solidFill>
              </a:defRPr>
            </a:pPr>
            <a:r>
              <a:rPr lang="ru-RU" sz="1200" dirty="0">
                <a:solidFill>
                  <a:srgbClr val="548235"/>
                </a:solidFill>
              </a:rPr>
              <a:t>группа здоровья</a:t>
            </a:r>
          </a:p>
        </c:rich>
      </c:tx>
      <c:layout>
        <c:manualLayout>
          <c:xMode val="edge"/>
          <c:yMode val="edge"/>
          <c:x val="0.694359375"/>
          <c:y val="0.2554687342846497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B9FA-4A52-A706-56569CF1B685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B9FA-4A52-A706-56569CF1B685}"/>
              </c:ext>
            </c:extLst>
          </c:dPt>
          <c:dLbls>
            <c:dLbl>
              <c:idx val="0"/>
              <c:layout>
                <c:manualLayout>
                  <c:x val="1.5287074405441138E-2"/>
                  <c:y val="-9.17224464326468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884-42D9-AA82-CB56843091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84-42D9-AA82-CB56843091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FA-4A52-A706-56569CF1B685}"/>
                </c:ext>
              </c:extLst>
            </c:dLbl>
            <c:dLbl>
              <c:idx val="4"/>
              <c:layout>
                <c:manualLayout>
                  <c:x val="3.057414881088228E-3"/>
                  <c:y val="-4.586483433626171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FA-4A52-A706-56569CF1B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Группа I</c:v>
                </c:pt>
                <c:pt idx="1">
                  <c:v>Группа II</c:v>
                </c:pt>
                <c:pt idx="2">
                  <c:v>Группа III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FA-4A52-A706-56569CF1B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926496857362685"/>
          <c:y val="0.41423698480151838"/>
          <c:w val="0.28239054213984377"/>
          <c:h val="0.428715770194104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"/>
            <c:extLst>
              <c:ext xmlns:c16="http://schemas.microsoft.com/office/drawing/2014/chart" uri="{C3380CC4-5D6E-409C-BE32-E72D297353CC}">
                <c16:uniqueId val="{00000000-1338-428B-A259-95F39363FDC2}"/>
              </c:ext>
            </c:extLst>
          </c:dPt>
          <c:dLbls>
            <c:dLbl>
              <c:idx val="0"/>
              <c:layout>
                <c:manualLayout>
                  <c:x val="-3.9250603980258494E-3"/>
                  <c:y val="1.064461080956041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5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baseline="0" dirty="0">
                        <a:effectLst/>
                      </a:rPr>
                      <a:t>чел. мальчики</a:t>
                    </a:r>
                    <a:endParaRPr lang="ru-RU" sz="10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38-428B-A259-95F39363FDC2}"/>
                </c:ext>
              </c:extLst>
            </c:dLbl>
            <c:dLbl>
              <c:idx val="1"/>
              <c:layout>
                <c:manualLayout>
                  <c:x val="0"/>
                  <c:y val="3.72561378334613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</a:t>
                    </a:r>
                  </a:p>
                  <a:p>
                    <a:r>
                      <a:rPr lang="ru-RU" sz="1000" dirty="0"/>
                      <a:t>чел. девочки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338-428B-A259-95F39363FD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 64</c:v>
                </c:pt>
                <c:pt idx="1">
                  <c:v>девочки 53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C-40B5-8BD4-C9900502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47778" cy="582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43827" y="0"/>
            <a:ext cx="3247778" cy="582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BA6B5A-54F6-4891-9177-2100E04AA9A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5113" y="1450975"/>
            <a:ext cx="6962775" cy="391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49003" y="5585458"/>
            <a:ext cx="5995172" cy="45703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024429"/>
            <a:ext cx="3247778" cy="582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43827" y="11024429"/>
            <a:ext cx="3247778" cy="582501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‹#›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93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4243827" y="11024429"/>
            <a:ext cx="3247778" cy="582501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6</a:t>
            </a:fld>
            <a:endParaRPr lang="ru-RU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Замещающая 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37615-1FD0-4B1B-897B-0A42542B8EC3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>
                <a:solidFill>
                  <a:srgbClr val="8B8B8B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 panose="020F050202020403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 panose="020F0302020204030204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 panose="020F0502020204030204"/>
              </a:rPr>
              <a:t>Образец текста</a:t>
            </a:r>
          </a:p>
          <a:p>
            <a:pPr marL="685800" lvl="1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 panose="020F0502020204030204"/>
              </a:rPr>
              <a:t>Второй уровень</a:t>
            </a:r>
          </a:p>
          <a:p>
            <a:pPr marL="1143000" lvl="2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 panose="020F0502020204030204"/>
              </a:rPr>
              <a:t>Третий уровень</a:t>
            </a:r>
          </a:p>
          <a:p>
            <a:pPr marL="1600200" lvl="3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Четвертый уровень</a:t>
            </a:r>
          </a:p>
          <a:p>
            <a:pPr marL="2057400" lvl="4" indent="-22796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 panose="020F0502020204030204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8CF467-3568-40DB-AD1F-A9BDE60001AE}" type="datetimeFigureOut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17.03.2025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1200">
                <a:solidFill>
                  <a:srgbClr val="8B8B8B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11" Type="http://schemas.openxmlformats.org/officeDocument/2006/relationships/chart" Target="../charts/chart6.xml"/><Relationship Id="rId5" Type="http://schemas.openxmlformats.org/officeDocument/2006/relationships/chart" Target="../charts/chart3.xml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chart" Target="../charts/chart10.xml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microsoft.com/office/2007/relationships/hdphoto" Target="../media/hdphoto1.wdp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11" Type="http://schemas.openxmlformats.org/officeDocument/2006/relationships/image" Target="../media/image8.png"/><Relationship Id="rId5" Type="http://schemas.openxmlformats.org/officeDocument/2006/relationships/chart" Target="../charts/chart14.xml"/><Relationship Id="rId10" Type="http://schemas.openxmlformats.org/officeDocument/2006/relationships/image" Target="../media/image19.png"/><Relationship Id="rId4" Type="http://schemas.openxmlformats.org/officeDocument/2006/relationships/chart" Target="../charts/chart13.xml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dgp61@zdrav.mos.ru" TargetMode="External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Unt777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25" y="0"/>
            <a:ext cx="6695975" cy="68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739497" y="2862261"/>
            <a:ext cx="5031966" cy="2145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all" spc="-1" normalizeH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n-ea"/>
                <a:cs typeface="Bookman Old Style" panose="02050604050505020204" charset="0"/>
              </a:rPr>
              <a:t>Доклад о работе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Bookman Old Style" panose="02050604050505020204" charset="0"/>
              </a:rPr>
              <a:t>ГБУЗ «ДГП № 61 ДЗМ» филиал 4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spc="-1" dirty="0">
                <a:solidFill>
                  <a:schemeClr val="bg1"/>
                </a:solidFill>
                <a:latin typeface="+mj-lt"/>
                <a:cs typeface="Bookman Old Style" panose="02050604050505020204" charset="0"/>
              </a:rPr>
              <a:t>Даниловского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Bookman Old Style" panose="02050604050505020204" charset="0"/>
              </a:rPr>
              <a:t>района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Bookman Old Style" panose="02050604050505020204" charset="0"/>
              </a:rPr>
              <a:t>за 2024 год</a:t>
            </a:r>
          </a:p>
        </p:txBody>
      </p:sp>
      <p:sp>
        <p:nvSpPr>
          <p:cNvPr id="6" name="CustomShape 2"/>
          <p:cNvSpPr/>
          <p:nvPr/>
        </p:nvSpPr>
        <p:spPr>
          <a:xfrm>
            <a:off x="739497" y="4848224"/>
            <a:ext cx="6487297" cy="163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Докладчик</a:t>
            </a:r>
            <a:r>
              <a:rPr kumimoji="0" lang="en-US" sz="240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: </a:t>
            </a:r>
            <a:endParaRPr kumimoji="0" lang="ru-RU" sz="240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"/>
              <a:cs typeface="Calibri" panose="020F050202020403020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главный врач </a:t>
            </a:r>
            <a:endParaRPr kumimoji="0" lang="ru-RU" sz="2400" b="1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Свечина Анна Вячеславовна</a:t>
            </a:r>
          </a:p>
        </p:txBody>
      </p:sp>
      <p:pic>
        <p:nvPicPr>
          <p:cNvPr id="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260" y="4570118"/>
            <a:ext cx="1658051" cy="24568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9121B-4239-4AB0-BCB7-74DF86C7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5" b="5437"/>
          <a:stretch/>
        </p:blipFill>
        <p:spPr bwMode="auto">
          <a:xfrm>
            <a:off x="7212274" y="4161938"/>
            <a:ext cx="2283109" cy="1934221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20336" y="6356352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7DF1644C-3237-4ED0-B5D1-AB2ACE3B29D3}"/>
              </a:ext>
            </a:extLst>
          </p:cNvPr>
          <p:cNvSpPr/>
          <p:nvPr/>
        </p:nvSpPr>
        <p:spPr>
          <a:xfrm>
            <a:off x="9224787" y="1876999"/>
            <a:ext cx="1248228" cy="1076059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9196CE-2710-418F-85F7-E576E8E127BF}"/>
              </a:ext>
            </a:extLst>
          </p:cNvPr>
          <p:cNvSpPr/>
          <p:nvPr/>
        </p:nvSpPr>
        <p:spPr>
          <a:xfrm>
            <a:off x="596900" y="954048"/>
            <a:ext cx="92520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B8083AEE-8863-49EF-B2F6-389333956EB4}"/>
              </a:ext>
            </a:extLst>
          </p:cNvPr>
          <p:cNvSpPr txBox="1"/>
          <p:nvPr/>
        </p:nvSpPr>
        <p:spPr>
          <a:xfrm>
            <a:off x="1036046" y="397404"/>
            <a:ext cx="8666162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Открытие комнат психологической разгрузки для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медицинского персонала</a:t>
            </a:r>
          </a:p>
        </p:txBody>
      </p:sp>
      <p:sp>
        <p:nvSpPr>
          <p:cNvPr id="9" name="Текстовое поле 1"/>
          <p:cNvSpPr txBox="1"/>
          <p:nvPr/>
        </p:nvSpPr>
        <p:spPr>
          <a:xfrm>
            <a:off x="707572" y="1948199"/>
            <a:ext cx="5910943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sz="1600" dirty="0"/>
              <a:t>Уютные пространства, созданные для восстановления сил и душевного равновесия медработников и для предотвращения профессионального выгорания.</a:t>
            </a:r>
          </a:p>
          <a:p>
            <a:pPr eaLnBrk="1" hangingPunct="1">
              <a:spcBef>
                <a:spcPts val="1200"/>
              </a:spcBef>
            </a:pPr>
            <a:endParaRPr lang="ru-RU" sz="1600" dirty="0"/>
          </a:p>
          <a:p>
            <a:pPr eaLnBrk="1" hangingPunct="1">
              <a:spcBef>
                <a:spcPts val="1200"/>
              </a:spcBef>
            </a:pPr>
            <a:r>
              <a:rPr lang="ru-RU" sz="1600" dirty="0">
                <a:solidFill>
                  <a:srgbClr val="A4B856"/>
                </a:solidFill>
              </a:rPr>
              <a:t>🧘‍ ☕ </a:t>
            </a:r>
            <a:r>
              <a:rPr lang="ru-RU" sz="1600" dirty="0"/>
              <a:t>В комнатах врачи смогут отдохнуть в массажном кресле, послушать музыку, посмотреть телевизор, выпить кофе. А для большего комфорта и создания расслабляющей атмосферы работают </a:t>
            </a:r>
            <a:r>
              <a:rPr lang="ru-RU" sz="1600" dirty="0" err="1"/>
              <a:t>аромамашины</a:t>
            </a:r>
            <a:r>
              <a:rPr lang="ru-RU" sz="1600" dirty="0"/>
              <a:t>. </a:t>
            </a:r>
          </a:p>
          <a:p>
            <a:pPr eaLnBrk="1" hangingPunct="1">
              <a:spcBef>
                <a:spcPts val="1200"/>
              </a:spcBef>
            </a:pPr>
            <a:endParaRPr lang="ru-RU" sz="1600" dirty="0"/>
          </a:p>
          <a:p>
            <a:pPr eaLnBrk="1" hangingPunct="1">
              <a:spcBef>
                <a:spcPts val="1200"/>
              </a:spcBef>
            </a:pPr>
            <a:r>
              <a:rPr lang="ru-RU" sz="1600" dirty="0"/>
              <a:t>Медработники могут посетить их до и после работы, а также во время обеда и технологических перерывов.</a:t>
            </a:r>
            <a:endParaRPr lang="ru-RU" sz="1600" dirty="0">
              <a:latin typeface="+mj-lt"/>
              <a:cs typeface="Calibri" panose="020F0502020204030204" charset="0"/>
              <a:sym typeface="+mn-e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3C356B-F56B-458C-AFBC-98C12027B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469028"/>
            <a:ext cx="336318" cy="351103"/>
          </a:xfrm>
          <a:prstGeom prst="rect">
            <a:avLst/>
          </a:prstGeom>
        </p:spPr>
      </p:pic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A424377A-3987-44C8-A619-1AC0092DEDC7}"/>
              </a:ext>
            </a:extLst>
          </p:cNvPr>
          <p:cNvSpPr/>
          <p:nvPr/>
        </p:nvSpPr>
        <p:spPr>
          <a:xfrm>
            <a:off x="8989385" y="5750289"/>
            <a:ext cx="1611226" cy="138898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3610C3C4-3F8A-4438-8752-D1638852C50A}"/>
              </a:ext>
            </a:extLst>
          </p:cNvPr>
          <p:cNvSpPr/>
          <p:nvPr/>
        </p:nvSpPr>
        <p:spPr>
          <a:xfrm>
            <a:off x="9130575" y="6356350"/>
            <a:ext cx="2741614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130" r="887" b="-633"/>
          <a:stretch/>
        </p:blipFill>
        <p:spPr bwMode="auto">
          <a:xfrm>
            <a:off x="6724504" y="1376794"/>
            <a:ext cx="2982210" cy="2686864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05" y="2816382"/>
            <a:ext cx="2871787" cy="2627312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user\Desktop\логотип 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77" y="442047"/>
            <a:ext cx="1349546" cy="10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8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0288F8-5671-4CD2-BFFD-33A4B87801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F3AEDB95-E2D2-4659-AABF-BC7AA18C9D44}"/>
              </a:ext>
            </a:extLst>
          </p:cNvPr>
          <p:cNvSpPr/>
          <p:nvPr/>
        </p:nvSpPr>
        <p:spPr>
          <a:xfrm>
            <a:off x="398510" y="3034421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B9C56710-B434-461C-B4E7-81F488B22145}"/>
              </a:ext>
            </a:extLst>
          </p:cNvPr>
          <p:cNvSpPr/>
          <p:nvPr/>
        </p:nvSpPr>
        <p:spPr>
          <a:xfrm>
            <a:off x="7279510" y="264421"/>
            <a:ext cx="4181726" cy="3604936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068E728D-F3D4-496E-8520-70FE4AD571DE}"/>
              </a:ext>
            </a:extLst>
          </p:cNvPr>
          <p:cNvSpPr/>
          <p:nvPr/>
        </p:nvSpPr>
        <p:spPr>
          <a:xfrm>
            <a:off x="1616463" y="2660665"/>
            <a:ext cx="1030882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ustomShape 1"/>
          <p:cNvSpPr/>
          <p:nvPr/>
        </p:nvSpPr>
        <p:spPr>
          <a:xfrm>
            <a:off x="999944" y="4339994"/>
            <a:ext cx="10072370" cy="1355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500" b="1" strike="noStrike" spc="-1" dirty="0">
                <a:solidFill>
                  <a:schemeClr val="bg1"/>
                </a:solidFill>
                <a:latin typeface="+mj-lt"/>
                <a:ea typeface="Roboto"/>
                <a:cs typeface="Bahnschrift Condensed" panose="020B0502040204020203" charset="0"/>
              </a:rPr>
              <a:t>Спасибо за внимание!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EA436DA4-2D1D-4B78-9701-EC23887A0E84}"/>
              </a:ext>
            </a:extLst>
          </p:cNvPr>
          <p:cNvSpPr/>
          <p:nvPr/>
        </p:nvSpPr>
        <p:spPr>
          <a:xfrm>
            <a:off x="10016824" y="4639376"/>
            <a:ext cx="1831225" cy="1578642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user\Desktop\логотип 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66" y="1068189"/>
            <a:ext cx="2345138" cy="18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068E728D-F3D4-496E-8520-70FE4AD571DE}"/>
              </a:ext>
            </a:extLst>
          </p:cNvPr>
          <p:cNvSpPr/>
          <p:nvPr/>
        </p:nvSpPr>
        <p:spPr>
          <a:xfrm>
            <a:off x="8634212" y="3873600"/>
            <a:ext cx="1744358" cy="1503756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068E728D-F3D4-496E-8520-70FE4AD571DE}"/>
              </a:ext>
            </a:extLst>
          </p:cNvPr>
          <p:cNvSpPr/>
          <p:nvPr/>
        </p:nvSpPr>
        <p:spPr>
          <a:xfrm>
            <a:off x="110383" y="2786034"/>
            <a:ext cx="2746462" cy="2367638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3"/>
          <p:cNvSpPr txBox="1"/>
          <p:nvPr/>
        </p:nvSpPr>
        <p:spPr>
          <a:xfrm>
            <a:off x="1016000" y="419794"/>
            <a:ext cx="10515600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buNone/>
            </a:pP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Основные показатели работы в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районе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Даниловский</a:t>
            </a:r>
            <a:endParaRPr sz="2000" b="1" dirty="0">
              <a:solidFill>
                <a:srgbClr val="1B2E51"/>
              </a:solidFill>
              <a:cs typeface="Arial" panose="020B0604020202020204" pitchFamily="34" charset="0"/>
            </a:endParaRPr>
          </a:p>
        </p:txBody>
      </p:sp>
      <p:pic>
        <p:nvPicPr>
          <p:cNvPr id="29708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71" y="1318594"/>
            <a:ext cx="730523" cy="58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3" name="Picture 2" descr="https://www.culture.ru/storage/images/1965de0c61e039d48e5962f88edb2a67/cb092e51b5ac46f8cce688185ab74370.jpg"/>
          <p:cNvPicPr>
            <a:picLocks noChangeAspect="1"/>
          </p:cNvPicPr>
          <p:nvPr/>
        </p:nvPicPr>
        <p:blipFill>
          <a:blip r:embed="rId3"/>
          <a:srcRect t="25150" r="39407" b="24420"/>
          <a:stretch>
            <a:fillRect/>
          </a:stretch>
        </p:blipFill>
        <p:spPr>
          <a:xfrm>
            <a:off x="5319124" y="1279569"/>
            <a:ext cx="1251329" cy="7417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2BE2B0A-88BC-4D8C-9C61-07C4EDFA6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C5782C6-49CF-4F61-9B5D-75CB4229FE48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1C26BC4-6734-4D59-A27E-F95F75CEC096}"/>
              </a:ext>
            </a:extLst>
          </p:cNvPr>
          <p:cNvSpPr/>
          <p:nvPr/>
        </p:nvSpPr>
        <p:spPr>
          <a:xfrm>
            <a:off x="972270" y="1252562"/>
            <a:ext cx="3066330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49BD185-2266-412C-99E8-6927EDD04FF3}"/>
              </a:ext>
            </a:extLst>
          </p:cNvPr>
          <p:cNvSpPr/>
          <p:nvPr/>
        </p:nvSpPr>
        <p:spPr>
          <a:xfrm>
            <a:off x="5010871" y="1252562"/>
            <a:ext cx="4802600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CCFAA2CA-09C3-40C4-9B4A-D792F4BB8643}"/>
              </a:ext>
            </a:extLst>
          </p:cNvPr>
          <p:cNvSpPr/>
          <p:nvPr/>
        </p:nvSpPr>
        <p:spPr>
          <a:xfrm>
            <a:off x="1751895" y="2120768"/>
            <a:ext cx="1307167" cy="1126868"/>
          </a:xfrm>
          <a:prstGeom prst="hexagon">
            <a:avLst/>
          </a:prstGeom>
          <a:solidFill>
            <a:srgbClr val="FDDD51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4D2539-260A-48C2-A17A-9A640A24E0C3}"/>
              </a:ext>
            </a:extLst>
          </p:cNvPr>
          <p:cNvSpPr txBox="1"/>
          <p:nvPr/>
        </p:nvSpPr>
        <p:spPr>
          <a:xfrm>
            <a:off x="1506181" y="2306959"/>
            <a:ext cx="1751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250</a:t>
            </a:r>
            <a:r>
              <a:rPr lang="en-US" sz="24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114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600" b="1" i="0" u="none" strike="noStrike" dirty="0">
              <a:solidFill>
                <a:srgbClr val="7E90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   факт</a:t>
            </a:r>
          </a:p>
          <a:p>
            <a:r>
              <a:rPr lang="ru-RU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посещений в смену</a:t>
            </a:r>
          </a:p>
        </p:txBody>
      </p:sp>
      <p:sp>
        <p:nvSpPr>
          <p:cNvPr id="48" name="Шестиугольник 47">
            <a:extLst>
              <a:ext uri="{FF2B5EF4-FFF2-40B4-BE49-F238E27FC236}">
                <a16:creationId xmlns:a16="http://schemas.microsoft.com/office/drawing/2014/main" id="{BA1EB1E5-78C7-4959-8130-D21C19FCAB79}"/>
              </a:ext>
            </a:extLst>
          </p:cNvPr>
          <p:cNvSpPr/>
          <p:nvPr/>
        </p:nvSpPr>
        <p:spPr>
          <a:xfrm>
            <a:off x="5050854" y="2136916"/>
            <a:ext cx="1307167" cy="1126868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17D1A0-6CCB-414B-A8D3-FA76D4EDBBB6}"/>
              </a:ext>
            </a:extLst>
          </p:cNvPr>
          <p:cNvSpPr txBox="1"/>
          <p:nvPr/>
        </p:nvSpPr>
        <p:spPr>
          <a:xfrm>
            <a:off x="5038823" y="2332732"/>
            <a:ext cx="135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3320</a:t>
            </a:r>
          </a:p>
          <a:p>
            <a:pPr algn="ctr"/>
            <a:r>
              <a:rPr lang="ru-RU" sz="1600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stomShape 7">
            <a:extLst>
              <a:ext uri="{FF2B5EF4-FFF2-40B4-BE49-F238E27FC236}">
                <a16:creationId xmlns:a16="http://schemas.microsoft.com/office/drawing/2014/main" id="{594FE0E9-13FD-4299-A133-76F705F6092A}"/>
              </a:ext>
            </a:extLst>
          </p:cNvPr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2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53870"/>
              </p:ext>
            </p:extLst>
          </p:nvPr>
        </p:nvGraphicFramePr>
        <p:xfrm>
          <a:off x="5018227" y="4017678"/>
          <a:ext cx="4107237" cy="2453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Население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Новорожденные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Школьники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Дошкольники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Неорганизованные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Многодетные семьи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детей в них: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Асоциальные семьи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детей в них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Детей - инвалидов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91" marR="62591" marT="0" marB="0">
                    <a:solidFill>
                      <a:srgbClr val="ACC33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2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34132" y="3449442"/>
            <a:ext cx="351250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территории обслуживания работают:</a:t>
            </a:r>
          </a:p>
          <a:p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средняя школа, 2 детских сада</a:t>
            </a:r>
          </a:p>
          <a:p>
            <a:endParaRPr lang="ru-RU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74" y="4599973"/>
            <a:ext cx="1653766" cy="2450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CustomShape 4"/>
          <p:cNvSpPr/>
          <p:nvPr/>
        </p:nvSpPr>
        <p:spPr>
          <a:xfrm>
            <a:off x="1791806" y="1426850"/>
            <a:ext cx="2007308" cy="442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95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200" b="1" dirty="0">
                <a:solidFill>
                  <a:srgbClr val="95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200" b="1" dirty="0">
                <a:solidFill>
                  <a:srgbClr val="95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ощность</a:t>
            </a:r>
          </a:p>
        </p:txBody>
      </p:sp>
      <p:sp>
        <p:nvSpPr>
          <p:cNvPr id="26" name="CustomShape 8"/>
          <p:cNvSpPr/>
          <p:nvPr/>
        </p:nvSpPr>
        <p:spPr>
          <a:xfrm>
            <a:off x="6694214" y="1447266"/>
            <a:ext cx="2526784" cy="427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sz="2200" b="1" dirty="0">
                <a:solidFill>
                  <a:srgbClr val="95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Прикрепленное население</a:t>
            </a:r>
          </a:p>
        </p:txBody>
      </p:sp>
      <p:sp>
        <p:nvSpPr>
          <p:cNvPr id="27" name="CustomShape 9"/>
          <p:cNvSpPr/>
          <p:nvPr/>
        </p:nvSpPr>
        <p:spPr>
          <a:xfrm>
            <a:off x="5010871" y="3516816"/>
            <a:ext cx="4119704" cy="410401"/>
          </a:xfrm>
          <a:prstGeom prst="rect">
            <a:avLst/>
          </a:prstGeom>
          <a:solidFill>
            <a:srgbClr val="954B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ПРИКРЕПЛЕННОГО НАСЕЛЕНИЯ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E2B0A-88BC-4D8C-9C61-07C4EDFA6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497013" y="3457370"/>
            <a:ext cx="336318" cy="3511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3"/>
          <p:cNvSpPr txBox="1"/>
          <p:nvPr/>
        </p:nvSpPr>
        <p:spPr>
          <a:xfrm>
            <a:off x="1016000" y="333169"/>
            <a:ext cx="10515600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</a:t>
            </a:r>
            <a:r>
              <a:rPr lang="en-US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4 году</a:t>
            </a:r>
            <a:r>
              <a:rPr lang="en-US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b="1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2BE2B0A-88BC-4D8C-9C61-07C4EDFA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C5782C6-49CF-4F61-9B5D-75CB4229FE48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CustomShape 7">
            <a:extLst>
              <a:ext uri="{FF2B5EF4-FFF2-40B4-BE49-F238E27FC236}">
                <a16:creationId xmlns:a16="http://schemas.microsoft.com/office/drawing/2014/main" id="{594FE0E9-13FD-4299-A133-76F705F6092A}"/>
              </a:ext>
            </a:extLst>
          </p:cNvPr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3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693850306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4889" y="2124481"/>
            <a:ext cx="840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5436" y="3828043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9253" y="293552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899259" y="2091589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99,9</a:t>
            </a:r>
            <a:r>
              <a:rPr lang="en-US" sz="3000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24 году</a:t>
            </a:r>
            <a:endParaRPr 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9867545" y="348782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49BED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  <a:r>
              <a:rPr lang="en-US" sz="3000" dirty="0">
                <a:solidFill>
                  <a:srgbClr val="49BED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24 году</a:t>
            </a:r>
            <a:endParaRPr 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899259" y="497536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24 году</a:t>
            </a:r>
            <a:endParaRPr 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4" name="Прямоугольник: скругленные углы 34">
            <a:extLst>
              <a:ext uri="{FF2B5EF4-FFF2-40B4-BE49-F238E27FC236}">
                <a16:creationId xmlns:a16="http://schemas.microsoft.com/office/drawing/2014/main" id="{E1C26BC4-6734-4D59-A27E-F95F75CEC096}"/>
              </a:ext>
            </a:extLst>
          </p:cNvPr>
          <p:cNvSpPr/>
          <p:nvPr/>
        </p:nvSpPr>
        <p:spPr>
          <a:xfrm>
            <a:off x="9738209" y="4895623"/>
            <a:ext cx="2073552" cy="1217737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34">
            <a:extLst>
              <a:ext uri="{FF2B5EF4-FFF2-40B4-BE49-F238E27FC236}">
                <a16:creationId xmlns:a16="http://schemas.microsoft.com/office/drawing/2014/main" id="{E1C26BC4-6734-4D59-A27E-F95F75CEC096}"/>
              </a:ext>
            </a:extLst>
          </p:cNvPr>
          <p:cNvSpPr/>
          <p:nvPr/>
        </p:nvSpPr>
        <p:spPr>
          <a:xfrm>
            <a:off x="9706495" y="3397193"/>
            <a:ext cx="2073552" cy="1217737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34">
            <a:extLst>
              <a:ext uri="{FF2B5EF4-FFF2-40B4-BE49-F238E27FC236}">
                <a16:creationId xmlns:a16="http://schemas.microsoft.com/office/drawing/2014/main" id="{E1C26BC4-6734-4D59-A27E-F95F75CEC096}"/>
              </a:ext>
            </a:extLst>
          </p:cNvPr>
          <p:cNvSpPr/>
          <p:nvPr/>
        </p:nvSpPr>
        <p:spPr>
          <a:xfrm>
            <a:off x="9738209" y="1979967"/>
            <a:ext cx="2073552" cy="1217737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986848" y="4494883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954B9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99,0</a:t>
            </a:r>
            <a:r>
              <a:rPr lang="en-US" sz="3000" dirty="0">
                <a:solidFill>
                  <a:srgbClr val="954B98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  <a:p>
            <a:r>
              <a:rPr lang="ru-RU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средний </a:t>
            </a:r>
          </a:p>
          <a:p>
            <a:r>
              <a:rPr lang="ru-RU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доступности по</a:t>
            </a:r>
          </a:p>
          <a:p>
            <a:r>
              <a:rPr lang="ru-RU" sz="1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всем специальностям</a:t>
            </a:r>
          </a:p>
        </p:txBody>
      </p:sp>
      <p:pic>
        <p:nvPicPr>
          <p:cNvPr id="21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7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18334941"/>
              </p:ext>
            </p:extLst>
          </p:nvPr>
        </p:nvGraphicFramePr>
        <p:xfrm>
          <a:off x="4141456" y="2338117"/>
          <a:ext cx="2972741" cy="387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E4798616-2D73-4C5A-948B-5F88D1082B15}"/>
              </a:ext>
            </a:extLst>
          </p:cNvPr>
          <p:cNvSpPr/>
          <p:nvPr/>
        </p:nvSpPr>
        <p:spPr>
          <a:xfrm>
            <a:off x="976707" y="1470998"/>
            <a:ext cx="1307167" cy="1126868"/>
          </a:xfrm>
          <a:prstGeom prst="hexagon">
            <a:avLst/>
          </a:prstGeom>
          <a:solidFill>
            <a:srgbClr val="FDDD51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25BDF-2DDB-4EFE-B9AA-0E3EE82A3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3FADE9E-CB01-4D25-8E6F-4B23C22F93E0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8" name="Диаграмма 25"/>
          <p:cNvGraphicFramePr/>
          <p:nvPr>
            <p:extLst>
              <p:ext uri="{D42A27DB-BD31-4B8C-83A1-F6EECF244321}">
                <p14:modId xmlns:p14="http://schemas.microsoft.com/office/powerpoint/2010/main" val="281223836"/>
              </p:ext>
            </p:extLst>
          </p:nvPr>
        </p:nvGraphicFramePr>
        <p:xfrm>
          <a:off x="596900" y="2731923"/>
          <a:ext cx="3238499" cy="340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Shape 3"/>
          <p:cNvSpPr txBox="1"/>
          <p:nvPr/>
        </p:nvSpPr>
        <p:spPr>
          <a:xfrm>
            <a:off x="1036045" y="413077"/>
            <a:ext cx="9974855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Посещения поликлиники в 202</a:t>
            </a:r>
            <a:r>
              <a:rPr lang="ru-RU" sz="2000" b="1" dirty="0">
                <a:solidFill>
                  <a:srgbClr val="1B2E51"/>
                </a:solidFill>
                <a:cs typeface="Arial" panose="020B0604020202020204" pitchFamily="34" charset="0"/>
              </a:rPr>
              <a:t>4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году в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районе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Даниловский</a:t>
            </a:r>
            <a:endParaRPr lang="ru-RU" sz="2000" b="1" dirty="0">
              <a:solidFill>
                <a:srgbClr val="1B2E51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4DCFAB2-64ED-4FE6-971A-5ECED2AF20FC}"/>
              </a:ext>
            </a:extLst>
          </p:cNvPr>
          <p:cNvSpPr/>
          <p:nvPr/>
        </p:nvSpPr>
        <p:spPr>
          <a:xfrm>
            <a:off x="608408" y="1368062"/>
            <a:ext cx="3066330" cy="4867101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CustomShape 7">
            <a:extLst>
              <a:ext uri="{FF2B5EF4-FFF2-40B4-BE49-F238E27FC236}">
                <a16:creationId xmlns:a16="http://schemas.microsoft.com/office/drawing/2014/main" id="{D4BB2B44-A797-459D-B145-F8A53F4791BC}"/>
              </a:ext>
            </a:extLst>
          </p:cNvPr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4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4102829769"/>
              </p:ext>
            </p:extLst>
          </p:nvPr>
        </p:nvGraphicFramePr>
        <p:xfrm>
          <a:off x="7451157" y="2338117"/>
          <a:ext cx="3058277" cy="38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Прямоугольник: скругленные углы 24">
            <a:extLst>
              <a:ext uri="{FF2B5EF4-FFF2-40B4-BE49-F238E27FC236}">
                <a16:creationId xmlns:a16="http://schemas.microsoft.com/office/drawing/2014/main" id="{C4DCFAB2-64ED-4FE6-971A-5ECED2AF20FC}"/>
              </a:ext>
            </a:extLst>
          </p:cNvPr>
          <p:cNvSpPr/>
          <p:nvPr/>
        </p:nvSpPr>
        <p:spPr>
          <a:xfrm>
            <a:off x="4047867" y="1369669"/>
            <a:ext cx="3066330" cy="4867101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24">
            <a:extLst>
              <a:ext uri="{FF2B5EF4-FFF2-40B4-BE49-F238E27FC236}">
                <a16:creationId xmlns:a16="http://schemas.microsoft.com/office/drawing/2014/main" id="{C4DCFAB2-64ED-4FE6-971A-5ECED2AF20FC}"/>
              </a:ext>
            </a:extLst>
          </p:cNvPr>
          <p:cNvSpPr/>
          <p:nvPr/>
        </p:nvSpPr>
        <p:spPr>
          <a:xfrm>
            <a:off x="7443104" y="1332124"/>
            <a:ext cx="3066330" cy="4867101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Диаграмма 25"/>
          <p:cNvGraphicFramePr/>
          <p:nvPr>
            <p:extLst>
              <p:ext uri="{D42A27DB-BD31-4B8C-83A1-F6EECF244321}">
                <p14:modId xmlns:p14="http://schemas.microsoft.com/office/powerpoint/2010/main" val="2567002698"/>
              </p:ext>
            </p:extLst>
          </p:nvPr>
        </p:nvGraphicFramePr>
        <p:xfrm>
          <a:off x="581436" y="2547257"/>
          <a:ext cx="3120273" cy="354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4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stomShape 4"/>
          <p:cNvSpPr/>
          <p:nvPr/>
        </p:nvSpPr>
        <p:spPr>
          <a:xfrm>
            <a:off x="1086058" y="1473617"/>
            <a:ext cx="2706162" cy="996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sz="4400" b="1" dirty="0">
                <a:solidFill>
                  <a:srgbClr val="954B98"/>
                </a:solidFill>
                <a:cs typeface="Roboto" pitchFamily="2" charset="0"/>
              </a:rPr>
              <a:t>54 726</a:t>
            </a:r>
          </a:p>
          <a:p>
            <a:pPr eaLnBrk="1" hangingPunct="1">
              <a:lnSpc>
                <a:spcPct val="90000"/>
              </a:lnSpc>
            </a:pPr>
            <a:r>
              <a:rPr sz="1400" dirty="0" err="1">
                <a:solidFill>
                  <a:srgbClr val="002060"/>
                </a:solidFill>
                <a:latin typeface="+mj-lt"/>
                <a:cs typeface="Roboto" pitchFamily="2" charset="0"/>
              </a:rPr>
              <a:t>посещений</a:t>
            </a:r>
            <a:r>
              <a:rPr sz="1400" dirty="0">
                <a:solidFill>
                  <a:srgbClr val="002060"/>
                </a:solidFill>
                <a:latin typeface="+mj-lt"/>
                <a:cs typeface="Roboto" pitchFamily="2" charset="0"/>
              </a:rPr>
              <a:t> в 202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Roboto" pitchFamily="2" charset="0"/>
              </a:rPr>
              <a:t>4</a:t>
            </a:r>
            <a:r>
              <a:rPr sz="1400" dirty="0">
                <a:solidFill>
                  <a:srgbClr val="002060"/>
                </a:solidFill>
                <a:latin typeface="+mj-lt"/>
                <a:cs typeface="Roboto" pitchFamily="2" charset="0"/>
              </a:rPr>
              <a:t> году</a:t>
            </a:r>
            <a:endParaRPr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CustomShape 4"/>
          <p:cNvSpPr/>
          <p:nvPr/>
        </p:nvSpPr>
        <p:spPr>
          <a:xfrm>
            <a:off x="4247840" y="1341167"/>
            <a:ext cx="2706162" cy="996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1700" b="1" dirty="0">
                <a:solidFill>
                  <a:srgbClr val="954B98"/>
                </a:solidFill>
                <a:latin typeface="+mj-lt"/>
                <a:cs typeface="Roboto" pitchFamily="2" charset="0"/>
              </a:rPr>
              <a:t>ПРИЕМЫ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700" b="1" dirty="0">
                <a:solidFill>
                  <a:srgbClr val="954B98"/>
                </a:solidFill>
                <a:latin typeface="+mj-lt"/>
              </a:rPr>
              <a:t>ПО ЗАБОЛЕВАНИЮ</a:t>
            </a:r>
            <a:endParaRPr lang="ru-RU" sz="1700" dirty="0">
              <a:solidFill>
                <a:srgbClr val="954B98"/>
              </a:solidFill>
              <a:latin typeface="+mj-lt"/>
            </a:endParaRPr>
          </a:p>
        </p:txBody>
      </p:sp>
      <p:sp>
        <p:nvSpPr>
          <p:cNvPr id="30" name="CustomShape 4"/>
          <p:cNvSpPr/>
          <p:nvPr/>
        </p:nvSpPr>
        <p:spPr>
          <a:xfrm>
            <a:off x="7625473" y="1336934"/>
            <a:ext cx="2706162" cy="996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1700" b="1" dirty="0">
                <a:solidFill>
                  <a:srgbClr val="954B98"/>
                </a:solidFill>
                <a:latin typeface="+mj-lt"/>
                <a:cs typeface="Roboto" pitchFamily="2" charset="0"/>
              </a:rPr>
              <a:t>ПРОФИЛАКТИЧЕСКИЕ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700" b="1" dirty="0">
                <a:solidFill>
                  <a:srgbClr val="954B98"/>
                </a:solidFill>
                <a:latin typeface="+mj-lt"/>
                <a:cs typeface="Roboto" pitchFamily="2" charset="0"/>
              </a:rPr>
              <a:t>ПРИЕМЫ</a:t>
            </a:r>
          </a:p>
        </p:txBody>
      </p:sp>
      <p:pic>
        <p:nvPicPr>
          <p:cNvPr id="32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621471" y="5257801"/>
            <a:ext cx="1201090" cy="124937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61165607"/>
              </p:ext>
            </p:extLst>
          </p:nvPr>
        </p:nvGraphicFramePr>
        <p:xfrm>
          <a:off x="897925" y="2882901"/>
          <a:ext cx="4431956" cy="331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829045"/>
              </p:ext>
            </p:extLst>
          </p:nvPr>
        </p:nvGraphicFramePr>
        <p:xfrm>
          <a:off x="1168158" y="3615451"/>
          <a:ext cx="2936266" cy="202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0" name="Table 8"/>
          <p:cNvGraphicFramePr/>
          <p:nvPr>
            <p:extLst>
              <p:ext uri="{D42A27DB-BD31-4B8C-83A1-F6EECF244321}">
                <p14:modId xmlns:p14="http://schemas.microsoft.com/office/powerpoint/2010/main" val="3864125813"/>
              </p:ext>
            </p:extLst>
          </p:nvPr>
        </p:nvGraphicFramePr>
        <p:xfrm>
          <a:off x="5582822" y="4717647"/>
          <a:ext cx="4877640" cy="1098360"/>
        </p:xfrm>
        <a:graphic>
          <a:graphicData uri="http://schemas.openxmlformats.org/drawingml/2006/table">
            <a:tbl>
              <a:tblPr/>
              <a:tblGrid>
                <a:gridCol w="70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4B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II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III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IV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V</a:t>
                      </a:r>
                      <a:endParaRPr lang="ru-RU" sz="1800" b="0" strike="noStrike" spc="-1" dirty="0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чел.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%</a:t>
                      </a:r>
                      <a:endParaRPr lang="ru-R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Shape 3"/>
          <p:cNvSpPr txBox="1"/>
          <p:nvPr/>
        </p:nvSpPr>
        <p:spPr>
          <a:xfrm>
            <a:off x="1048543" y="401280"/>
            <a:ext cx="9452838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Дети-сироты,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опекаемые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B2E51"/>
                </a:solidFill>
                <a:cs typeface="Arial" panose="020B0604020202020204" pitchFamily="34" charset="0"/>
              </a:rPr>
              <a:t>в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район</a:t>
            </a:r>
            <a:r>
              <a:rPr lang="ru-RU" sz="2000" b="1" dirty="0">
                <a:solidFill>
                  <a:srgbClr val="1B2E51"/>
                </a:solidFill>
                <a:cs typeface="Arial" panose="020B0604020202020204" pitchFamily="34" charset="0"/>
              </a:rPr>
              <a:t>е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Даниловский</a:t>
            </a:r>
            <a:endParaRPr sz="2000" b="1" dirty="0">
              <a:solidFill>
                <a:srgbClr val="1B2E51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6E9745-6E53-42EB-9B33-DD3B7C41C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0D25D7-992F-4205-95EC-12C27D679030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id="{60474016-C2A5-4D88-B15D-6739D8899F1E}"/>
              </a:ext>
            </a:extLst>
          </p:cNvPr>
          <p:cNvSpPr/>
          <p:nvPr/>
        </p:nvSpPr>
        <p:spPr>
          <a:xfrm>
            <a:off x="1429266" y="1598738"/>
            <a:ext cx="1307167" cy="1126868"/>
          </a:xfrm>
          <a:prstGeom prst="hexagon">
            <a:avLst/>
          </a:prstGeom>
          <a:solidFill>
            <a:srgbClr val="FDDD51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C9AE4-1B78-4DEB-A23F-4291F055C5E0}"/>
              </a:ext>
            </a:extLst>
          </p:cNvPr>
          <p:cNvSpPr txBox="1"/>
          <p:nvPr/>
        </p:nvSpPr>
        <p:spPr>
          <a:xfrm>
            <a:off x="1570541" y="1873780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человека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8FC88C-F995-46AB-8210-A54E95A475DC}"/>
              </a:ext>
            </a:extLst>
          </p:cNvPr>
          <p:cNvSpPr txBox="1"/>
          <p:nvPr/>
        </p:nvSpPr>
        <p:spPr>
          <a:xfrm>
            <a:off x="2286730" y="2230844"/>
            <a:ext cx="19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прошли</a:t>
            </a:r>
          </a:p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диспансеризацию, из них: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7265A8B8-C2DF-4044-9499-E245CF01DC5B}"/>
              </a:ext>
            </a:extLst>
          </p:cNvPr>
          <p:cNvSpPr/>
          <p:nvPr/>
        </p:nvSpPr>
        <p:spPr>
          <a:xfrm>
            <a:off x="873456" y="1368062"/>
            <a:ext cx="3525671" cy="4867101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61844B6-BDD2-4DAE-86E6-5E29AE7C0863}"/>
              </a:ext>
            </a:extLst>
          </p:cNvPr>
          <p:cNvSpPr/>
          <p:nvPr/>
        </p:nvSpPr>
        <p:spPr>
          <a:xfrm>
            <a:off x="5189223" y="1368062"/>
            <a:ext cx="5724437" cy="4867101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8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258" y="3092782"/>
            <a:ext cx="1286188" cy="1458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CustomShape 7">
            <a:extLst>
              <a:ext uri="{FF2B5EF4-FFF2-40B4-BE49-F238E27FC236}">
                <a16:creationId xmlns:a16="http://schemas.microsoft.com/office/drawing/2014/main" id="{DB950F9E-0FDA-4163-B94C-BCAA1898C8B5}"/>
              </a:ext>
            </a:extLst>
          </p:cNvPr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5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4525043"/>
              </p:ext>
            </p:extLst>
          </p:nvPr>
        </p:nvGraphicFramePr>
        <p:xfrm>
          <a:off x="5480072" y="1873780"/>
          <a:ext cx="4153836" cy="276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191243439"/>
              </p:ext>
            </p:extLst>
          </p:nvPr>
        </p:nvGraphicFramePr>
        <p:xfrm>
          <a:off x="751495" y="3635675"/>
          <a:ext cx="3235619" cy="238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251" y="4550891"/>
            <a:ext cx="463124" cy="46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9809" y="4550891"/>
            <a:ext cx="490889" cy="490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CustomShape 4"/>
          <p:cNvSpPr/>
          <p:nvPr/>
        </p:nvSpPr>
        <p:spPr>
          <a:xfrm>
            <a:off x="5204987" y="1432896"/>
            <a:ext cx="4258207" cy="532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1700" b="1" dirty="0">
                <a:solidFill>
                  <a:srgbClr val="954B98"/>
                </a:solidFill>
                <a:latin typeface="+mj-lt"/>
                <a:cs typeface="Roboto" pitchFamily="2" charset="0"/>
              </a:rPr>
              <a:t>ИТОГИ ДИСПАНСЕРИЗАЦИИ</a:t>
            </a:r>
          </a:p>
        </p:txBody>
      </p:sp>
      <p:sp>
        <p:nvSpPr>
          <p:cNvPr id="33" name="Прямоугольник: скругленные углы 37">
            <a:extLst>
              <a:ext uri="{FF2B5EF4-FFF2-40B4-BE49-F238E27FC236}">
                <a16:creationId xmlns:a16="http://schemas.microsoft.com/office/drawing/2014/main" id="{749BD185-2266-412C-99E8-6927EDD04FF3}"/>
              </a:ext>
            </a:extLst>
          </p:cNvPr>
          <p:cNvSpPr/>
          <p:nvPr/>
        </p:nvSpPr>
        <p:spPr>
          <a:xfrm>
            <a:off x="5699051" y="1503841"/>
            <a:ext cx="3317358" cy="369940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62410907"/>
              </p:ext>
            </p:extLst>
          </p:nvPr>
        </p:nvGraphicFramePr>
        <p:xfrm>
          <a:off x="558715" y="2149500"/>
          <a:ext cx="10838628" cy="30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CustomShape 16">
            <a:extLst>
              <a:ext uri="{FF2B5EF4-FFF2-40B4-BE49-F238E27FC236}">
                <a16:creationId xmlns:a16="http://schemas.microsoft.com/office/drawing/2014/main" id="{5158AC8D-466D-432B-9A35-1BA419B8B42F}"/>
              </a:ext>
            </a:extLst>
          </p:cNvPr>
          <p:cNvSpPr/>
          <p:nvPr/>
        </p:nvSpPr>
        <p:spPr>
          <a:xfrm>
            <a:off x="1043081" y="1318689"/>
            <a:ext cx="838298" cy="83829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9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46" y="3973833"/>
            <a:ext cx="948345" cy="4977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" name="CustomShape 11"/>
          <p:cNvSpPr/>
          <p:nvPr/>
        </p:nvSpPr>
        <p:spPr>
          <a:xfrm>
            <a:off x="2801140" y="5090364"/>
            <a:ext cx="1635190" cy="693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186" name="CustomShape 12"/>
          <p:cNvSpPr/>
          <p:nvPr/>
        </p:nvSpPr>
        <p:spPr>
          <a:xfrm>
            <a:off x="1060092" y="5090364"/>
            <a:ext cx="1635190" cy="693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Общая заболеваемость</a:t>
            </a:r>
          </a:p>
        </p:txBody>
      </p:sp>
      <p:sp>
        <p:nvSpPr>
          <p:cNvPr id="187" name="CustomShape 13"/>
          <p:cNvSpPr/>
          <p:nvPr/>
        </p:nvSpPr>
        <p:spPr>
          <a:xfrm>
            <a:off x="4556967" y="5081131"/>
            <a:ext cx="1747601" cy="694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Заболевания</a:t>
            </a:r>
          </a:p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опорно-двигательного аппарата</a:t>
            </a:r>
          </a:p>
        </p:txBody>
      </p:sp>
      <p:sp>
        <p:nvSpPr>
          <p:cNvPr id="188" name="CustomShape 14"/>
          <p:cNvSpPr/>
          <p:nvPr/>
        </p:nvSpPr>
        <p:spPr>
          <a:xfrm>
            <a:off x="9789982" y="5094028"/>
            <a:ext cx="1421885" cy="502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189" name="CustomShape 15"/>
          <p:cNvSpPr/>
          <p:nvPr/>
        </p:nvSpPr>
        <p:spPr>
          <a:xfrm>
            <a:off x="6307131" y="5094028"/>
            <a:ext cx="1175502" cy="357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Болезни глаз</a:t>
            </a:r>
          </a:p>
        </p:txBody>
      </p:sp>
      <p:sp>
        <p:nvSpPr>
          <p:cNvPr id="199" name="TextShape 21"/>
          <p:cNvSpPr txBox="1"/>
          <p:nvPr/>
        </p:nvSpPr>
        <p:spPr>
          <a:xfrm>
            <a:off x="9156004" y="639142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6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sp>
        <p:nvSpPr>
          <p:cNvPr id="35" name="TextShape 3"/>
          <p:cNvSpPr txBox="1"/>
          <p:nvPr/>
        </p:nvSpPr>
        <p:spPr>
          <a:xfrm>
            <a:off x="1023143" y="392361"/>
            <a:ext cx="8666163" cy="5429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Показатели заболеваемости по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району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Даниловский</a:t>
            </a:r>
            <a:endParaRPr sz="2000" b="1" dirty="0">
              <a:solidFill>
                <a:srgbClr val="1B2E51"/>
              </a:solidFill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6DC6245-B2C2-4E2E-A089-98A899EC0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3E81957-98A5-4A03-8578-CB2145DA9731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759C28-A42A-48D7-A17B-BEF798FE95F0}"/>
              </a:ext>
            </a:extLst>
          </p:cNvPr>
          <p:cNvSpPr/>
          <p:nvPr/>
        </p:nvSpPr>
        <p:spPr>
          <a:xfrm>
            <a:off x="667427" y="1228436"/>
            <a:ext cx="10681565" cy="4753264"/>
          </a:xfrm>
          <a:prstGeom prst="roundRect">
            <a:avLst>
              <a:gd name="adj" fmla="val 4319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DC2624D-F4D3-48F7-9116-8D2D7C31A8B2}"/>
              </a:ext>
            </a:extLst>
          </p:cNvPr>
          <p:cNvCxnSpPr>
            <a:cxnSpLocks/>
          </p:cNvCxnSpPr>
          <p:nvPr/>
        </p:nvCxnSpPr>
        <p:spPr>
          <a:xfrm>
            <a:off x="794657" y="5094028"/>
            <a:ext cx="10145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stomShape 16">
            <a:extLst>
              <a:ext uri="{FF2B5EF4-FFF2-40B4-BE49-F238E27FC236}">
                <a16:creationId xmlns:a16="http://schemas.microsoft.com/office/drawing/2014/main" id="{EEE2B56C-53A8-4A46-98D9-FE922DDE38F5}"/>
              </a:ext>
            </a:extLst>
          </p:cNvPr>
          <p:cNvSpPr/>
          <p:nvPr/>
        </p:nvSpPr>
        <p:spPr>
          <a:xfrm>
            <a:off x="4518828" y="3780246"/>
            <a:ext cx="838298" cy="838298"/>
          </a:xfrm>
          <a:prstGeom prst="ellipse">
            <a:avLst/>
          </a:prstGeom>
          <a:noFill/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787" name="Рисунок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168" y="3948035"/>
            <a:ext cx="515557" cy="5155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8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237" y="3948035"/>
            <a:ext cx="493711" cy="492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991D56E-4872-4F41-A200-715816BFF4EC}"/>
              </a:ext>
            </a:extLst>
          </p:cNvPr>
          <p:cNvSpPr/>
          <p:nvPr/>
        </p:nvSpPr>
        <p:spPr>
          <a:xfrm>
            <a:off x="596900" y="6235266"/>
            <a:ext cx="582385" cy="229026"/>
          </a:xfrm>
          <a:prstGeom prst="rect">
            <a:avLst/>
          </a:prstGeom>
          <a:solidFill>
            <a:srgbClr val="FDD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64BCA0-2D26-480E-973F-313BEAE89618}"/>
              </a:ext>
            </a:extLst>
          </p:cNvPr>
          <p:cNvSpPr txBox="1"/>
          <p:nvPr/>
        </p:nvSpPr>
        <p:spPr>
          <a:xfrm>
            <a:off x="1268822" y="6192379"/>
            <a:ext cx="169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Показатели 2024г.</a:t>
            </a:r>
          </a:p>
        </p:txBody>
      </p:sp>
      <p:sp>
        <p:nvSpPr>
          <p:cNvPr id="57" name="CustomShape 16">
            <a:extLst>
              <a:ext uri="{FF2B5EF4-FFF2-40B4-BE49-F238E27FC236}">
                <a16:creationId xmlns:a16="http://schemas.microsoft.com/office/drawing/2014/main" id="{63F2CE68-3F6F-40E6-A067-D81AB33BE698}"/>
              </a:ext>
            </a:extLst>
          </p:cNvPr>
          <p:cNvSpPr/>
          <p:nvPr/>
        </p:nvSpPr>
        <p:spPr>
          <a:xfrm>
            <a:off x="2770940" y="1963774"/>
            <a:ext cx="838298" cy="838298"/>
          </a:xfrm>
          <a:prstGeom prst="ellipse">
            <a:avLst/>
          </a:prstGeom>
          <a:noFill/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16">
            <a:extLst>
              <a:ext uri="{FF2B5EF4-FFF2-40B4-BE49-F238E27FC236}">
                <a16:creationId xmlns:a16="http://schemas.microsoft.com/office/drawing/2014/main" id="{68642599-24DF-438E-8014-9124332EA562}"/>
              </a:ext>
            </a:extLst>
          </p:cNvPr>
          <p:cNvSpPr/>
          <p:nvPr/>
        </p:nvSpPr>
        <p:spPr>
          <a:xfrm>
            <a:off x="6279856" y="3808780"/>
            <a:ext cx="838298" cy="838298"/>
          </a:xfrm>
          <a:prstGeom prst="ellipse">
            <a:avLst/>
          </a:prstGeom>
          <a:noFill/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16">
            <a:extLst>
              <a:ext uri="{FF2B5EF4-FFF2-40B4-BE49-F238E27FC236}">
                <a16:creationId xmlns:a16="http://schemas.microsoft.com/office/drawing/2014/main" id="{B25129D0-F7D1-40B9-9C03-F135AA60997D}"/>
              </a:ext>
            </a:extLst>
          </p:cNvPr>
          <p:cNvSpPr/>
          <p:nvPr/>
        </p:nvSpPr>
        <p:spPr>
          <a:xfrm>
            <a:off x="9667798" y="3803548"/>
            <a:ext cx="838298" cy="838298"/>
          </a:xfrm>
          <a:prstGeom prst="ellipse">
            <a:avLst/>
          </a:prstGeom>
          <a:noFill/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16">
            <a:extLst>
              <a:ext uri="{FF2B5EF4-FFF2-40B4-BE49-F238E27FC236}">
                <a16:creationId xmlns:a16="http://schemas.microsoft.com/office/drawing/2014/main" id="{0306AD2B-F384-4917-AD17-30ED7518A387}"/>
              </a:ext>
            </a:extLst>
          </p:cNvPr>
          <p:cNvSpPr/>
          <p:nvPr/>
        </p:nvSpPr>
        <p:spPr>
          <a:xfrm>
            <a:off x="8008107" y="3827343"/>
            <a:ext cx="838298" cy="838298"/>
          </a:xfrm>
          <a:prstGeom prst="ellipse">
            <a:avLst/>
          </a:prstGeom>
          <a:noFill/>
          <a:ln w="19050">
            <a:solidFill>
              <a:srgbClr val="CDCD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7" y="1389085"/>
            <a:ext cx="552388" cy="5523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32" y="2103775"/>
            <a:ext cx="488490" cy="51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34" y="3897395"/>
            <a:ext cx="497275" cy="6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stomShape 15"/>
          <p:cNvSpPr/>
          <p:nvPr/>
        </p:nvSpPr>
        <p:spPr>
          <a:xfrm>
            <a:off x="8057276" y="5071035"/>
            <a:ext cx="1175502" cy="60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>
                <a:ea typeface="Roboto" panose="02000000000000000000" pitchFamily="2" charset="0"/>
                <a:cs typeface="Roboto" panose="02000000000000000000" pitchFamily="2" charset="0"/>
              </a:rPr>
              <a:t>болезни нервной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08561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2001044"/>
              </p:ext>
            </p:extLst>
          </p:nvPr>
        </p:nvGraphicFramePr>
        <p:xfrm>
          <a:off x="711382" y="1325967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0" name="Диаграмма 15"/>
          <p:cNvGraphicFramePr/>
          <p:nvPr>
            <p:extLst>
              <p:ext uri="{D42A27DB-BD31-4B8C-83A1-F6EECF244321}">
                <p14:modId xmlns:p14="http://schemas.microsoft.com/office/powerpoint/2010/main" val="3086560545"/>
              </p:ext>
            </p:extLst>
          </p:nvPr>
        </p:nvGraphicFramePr>
        <p:xfrm>
          <a:off x="3080632" y="1325907"/>
          <a:ext cx="3023280" cy="30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1" name="Диаграмма 18"/>
          <p:cNvGraphicFramePr/>
          <p:nvPr>
            <p:extLst>
              <p:ext uri="{D42A27DB-BD31-4B8C-83A1-F6EECF244321}">
                <p14:modId xmlns:p14="http://schemas.microsoft.com/office/powerpoint/2010/main" val="993488497"/>
              </p:ext>
            </p:extLst>
          </p:nvPr>
        </p:nvGraphicFramePr>
        <p:xfrm>
          <a:off x="5863792" y="1333827"/>
          <a:ext cx="3023280" cy="32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2" name="Диаграмма 19"/>
          <p:cNvGraphicFramePr/>
          <p:nvPr>
            <p:extLst>
              <p:ext uri="{D42A27DB-BD31-4B8C-83A1-F6EECF244321}">
                <p14:modId xmlns:p14="http://schemas.microsoft.com/office/powerpoint/2010/main" val="3590410966"/>
              </p:ext>
            </p:extLst>
          </p:nvPr>
        </p:nvGraphicFramePr>
        <p:xfrm>
          <a:off x="8679440" y="1395069"/>
          <a:ext cx="3023280" cy="327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3" name="CustomShape 5"/>
          <p:cNvSpPr/>
          <p:nvPr/>
        </p:nvSpPr>
        <p:spPr>
          <a:xfrm>
            <a:off x="761352" y="3589447"/>
            <a:ext cx="2282295" cy="8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Укомплектованность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99</a:t>
            </a:r>
            <a:r>
              <a:rPr lang="ru-RU" sz="2000" b="1" spc="-1" dirty="0">
                <a:solidFill>
                  <a:schemeClr val="accent5"/>
                </a:solidFill>
              </a:rPr>
              <a:t>,3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</a:p>
        </p:txBody>
      </p:sp>
      <p:sp>
        <p:nvSpPr>
          <p:cNvPr id="266" name="CustomShape 7"/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7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5229736"/>
              </p:ext>
            </p:extLst>
          </p:nvPr>
        </p:nvGraphicFramePr>
        <p:xfrm>
          <a:off x="3408227" y="1325967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7590089"/>
              </p:ext>
            </p:extLst>
          </p:nvPr>
        </p:nvGraphicFramePr>
        <p:xfrm>
          <a:off x="5952729" y="1325967"/>
          <a:ext cx="2369185" cy="27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17ED03-A798-4828-BE6E-98BFBA548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6CF09D-2DBD-4607-A28C-C3439882D177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Shape 3">
            <a:extLst>
              <a:ext uri="{FF2B5EF4-FFF2-40B4-BE49-F238E27FC236}">
                <a16:creationId xmlns:a16="http://schemas.microsoft.com/office/drawing/2014/main" id="{38DE4723-2D4D-49FE-A055-F561A8611E51}"/>
              </a:ext>
            </a:extLst>
          </p:cNvPr>
          <p:cNvSpPr txBox="1"/>
          <p:nvPr/>
        </p:nvSpPr>
        <p:spPr>
          <a:xfrm>
            <a:off x="1036045" y="422702"/>
            <a:ext cx="8666163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1B2E51"/>
                </a:solidFill>
                <a:cs typeface="Arial" panose="020B0604020202020204" pitchFamily="34" charset="0"/>
              </a:rPr>
              <a:t>Кадры 2024 года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9D7B57-F099-4E1E-A615-A1C380862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" y="5265576"/>
            <a:ext cx="2196570" cy="1266258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BBFEA17-1193-4F69-8D83-C40E1396B8E0}"/>
              </a:ext>
            </a:extLst>
          </p:cNvPr>
          <p:cNvSpPr/>
          <p:nvPr/>
        </p:nvSpPr>
        <p:spPr>
          <a:xfrm>
            <a:off x="645082" y="1269090"/>
            <a:ext cx="2447550" cy="3087182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F19D754-8F3A-4A08-9D2B-16E3D1391384}"/>
              </a:ext>
            </a:extLst>
          </p:cNvPr>
          <p:cNvSpPr/>
          <p:nvPr/>
        </p:nvSpPr>
        <p:spPr>
          <a:xfrm>
            <a:off x="3258445" y="1269090"/>
            <a:ext cx="2447550" cy="3084194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C3243CB-6A10-4301-9683-04667AA29CCF}"/>
              </a:ext>
            </a:extLst>
          </p:cNvPr>
          <p:cNvSpPr/>
          <p:nvPr/>
        </p:nvSpPr>
        <p:spPr>
          <a:xfrm>
            <a:off x="5895747" y="1269090"/>
            <a:ext cx="2447550" cy="3087182"/>
          </a:xfrm>
          <a:prstGeom prst="roundRect">
            <a:avLst>
              <a:gd name="adj" fmla="val 9066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CustomShape 5">
            <a:extLst>
              <a:ext uri="{FF2B5EF4-FFF2-40B4-BE49-F238E27FC236}">
                <a16:creationId xmlns:a16="http://schemas.microsoft.com/office/drawing/2014/main" id="{483F7307-E9AF-475B-8ED4-B06B00FABD0C}"/>
              </a:ext>
            </a:extLst>
          </p:cNvPr>
          <p:cNvSpPr/>
          <p:nvPr/>
        </p:nvSpPr>
        <p:spPr>
          <a:xfrm>
            <a:off x="3404686" y="3589447"/>
            <a:ext cx="2282295" cy="8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Укомплектованность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-1" dirty="0">
                <a:solidFill>
                  <a:schemeClr val="accent5"/>
                </a:solidFill>
              </a:rPr>
              <a:t>9</a:t>
            </a:r>
            <a:r>
              <a:rPr lang="ru-RU" sz="2000" b="1" spc="-1" dirty="0">
                <a:solidFill>
                  <a:schemeClr val="accent5"/>
                </a:solidFill>
              </a:rPr>
              <a:t>9,5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8" name="CustomShape 5">
            <a:extLst>
              <a:ext uri="{FF2B5EF4-FFF2-40B4-BE49-F238E27FC236}">
                <a16:creationId xmlns:a16="http://schemas.microsoft.com/office/drawing/2014/main" id="{59D52765-C24A-41EB-9241-E9B20C9091EB}"/>
              </a:ext>
            </a:extLst>
          </p:cNvPr>
          <p:cNvSpPr/>
          <p:nvPr/>
        </p:nvSpPr>
        <p:spPr>
          <a:xfrm>
            <a:off x="5952729" y="3589447"/>
            <a:ext cx="2282295" cy="8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Укомплектованность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99,5 %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1AF71-4631-42B9-97AF-CE7135970F9E}"/>
              </a:ext>
            </a:extLst>
          </p:cNvPr>
          <p:cNvSpPr txBox="1"/>
          <p:nvPr/>
        </p:nvSpPr>
        <p:spPr>
          <a:xfrm>
            <a:off x="914400" y="4639771"/>
            <a:ext cx="244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+mj-lt"/>
                <a:cs typeface="Roboto" pitchFamily="2" charset="0"/>
              </a:rPr>
              <a:t>За 2024 год: </a:t>
            </a:r>
          </a:p>
        </p:txBody>
      </p:sp>
      <p:pic>
        <p:nvPicPr>
          <p:cNvPr id="24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: скругленные углы 30">
            <a:extLst>
              <a:ext uri="{FF2B5EF4-FFF2-40B4-BE49-F238E27FC236}">
                <a16:creationId xmlns:a16="http://schemas.microsoft.com/office/drawing/2014/main" id="{78D61DCB-EA73-434F-8FFC-01D95789605A}"/>
              </a:ext>
            </a:extLst>
          </p:cNvPr>
          <p:cNvSpPr/>
          <p:nvPr/>
        </p:nvSpPr>
        <p:spPr>
          <a:xfrm>
            <a:off x="3663045" y="5861972"/>
            <a:ext cx="7820118" cy="373024"/>
          </a:xfrm>
          <a:prstGeom prst="roundRect">
            <a:avLst/>
          </a:prstGeom>
          <a:solidFill>
            <a:srgbClr val="AC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CustomShape 6"/>
          <p:cNvSpPr/>
          <p:nvPr/>
        </p:nvSpPr>
        <p:spPr>
          <a:xfrm>
            <a:off x="3663042" y="4722695"/>
            <a:ext cx="8276544" cy="1486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2000" b="1" dirty="0">
                <a:solidFill>
                  <a:srgbClr val="A4B856"/>
                </a:solidFill>
                <a:latin typeface="+mj-lt"/>
                <a:cs typeface="Roboto" pitchFamily="2" charset="0"/>
              </a:rPr>
              <a:t>28</a:t>
            </a:r>
            <a:r>
              <a:rPr lang="ru-RU" sz="1600" b="1" dirty="0">
                <a:solidFill>
                  <a:srgbClr val="A4B856"/>
                </a:solidFill>
                <a:latin typeface="+mj-lt"/>
                <a:cs typeface="Roboto" pitchFamily="2" charset="0"/>
              </a:rPr>
              <a:t> человека</a:t>
            </a:r>
            <a:r>
              <a:rPr sz="1600" b="1" dirty="0">
                <a:solidFill>
                  <a:srgbClr val="A4B856"/>
                </a:solidFill>
                <a:latin typeface="+mj-lt"/>
                <a:cs typeface="Roboto" pitchFamily="2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+mj-lt"/>
                <a:cs typeface="Roboto" pitchFamily="2" charset="0"/>
              </a:rPr>
              <a:t>принято</a:t>
            </a:r>
            <a:endParaRPr sz="1600" dirty="0">
              <a:latin typeface="+mj-lt"/>
            </a:endParaRPr>
          </a:p>
          <a:p>
            <a:pPr eaLnBrk="1" hangingPunct="1">
              <a:spcBef>
                <a:spcPts val="600"/>
              </a:spcBef>
            </a:pPr>
            <a:r>
              <a:rPr lang="ru-RU" sz="1200" dirty="0"/>
              <a:t>Занятость 100% достигается за счет совмещений по профессии, внутренними и внешними совместителями.</a:t>
            </a:r>
          </a:p>
          <a:p>
            <a:pPr eaLnBrk="1" hangingPunct="1">
              <a:spcBef>
                <a:spcPts val="600"/>
              </a:spcBef>
            </a:pPr>
            <a:r>
              <a:rPr lang="ru-RU" sz="1200" dirty="0"/>
              <a:t>Все сотрудники (100%) обучаются на портале непрерывного медицинского образования.</a:t>
            </a:r>
          </a:p>
          <a:p>
            <a:pPr eaLnBrk="1" hangingPunct="1">
              <a:lnSpc>
                <a:spcPts val="1600"/>
              </a:lnSpc>
              <a:spcBef>
                <a:spcPts val="600"/>
              </a:spcBef>
            </a:pPr>
            <a:endParaRPr lang="ru-RU" sz="1600" spc="-1" dirty="0">
              <a:solidFill>
                <a:srgbClr val="000000"/>
              </a:solidFill>
              <a:latin typeface="+mj-lt"/>
              <a:ea typeface="Roboto"/>
            </a:endParaRPr>
          </a:p>
          <a:p>
            <a:pPr eaLnBrk="1" hangingPunct="1">
              <a:lnSpc>
                <a:spcPts val="1600"/>
              </a:lnSpc>
              <a:spcBef>
                <a:spcPts val="600"/>
              </a:spcBef>
            </a:pPr>
            <a:r>
              <a:rPr lang="ru-RU" sz="1600" spc="-1" dirty="0">
                <a:solidFill>
                  <a:schemeClr val="bg1"/>
                </a:solidFill>
                <a:latin typeface="+mj-lt"/>
                <a:ea typeface="Roboto"/>
              </a:rPr>
              <a:t>Ежегодно проходит периодическая аккредитация медицинского персонала.</a:t>
            </a:r>
            <a:endParaRPr lang="ru-RU" sz="1600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45497BB-7E88-4A97-8017-020041F1B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712767">
            <a:off x="3353193" y="4802131"/>
            <a:ext cx="261425" cy="272918"/>
          </a:xfrm>
          <a:prstGeom prst="rect">
            <a:avLst/>
          </a:prstGeom>
        </p:spPr>
      </p:pic>
      <p:pic>
        <p:nvPicPr>
          <p:cNvPr id="33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3751" y="2808694"/>
            <a:ext cx="1658051" cy="24568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863F49D2-5157-49F6-921D-1994423F4C09}"/>
              </a:ext>
            </a:extLst>
          </p:cNvPr>
          <p:cNvSpPr/>
          <p:nvPr/>
        </p:nvSpPr>
        <p:spPr>
          <a:xfrm>
            <a:off x="596900" y="2186847"/>
            <a:ext cx="3285950" cy="2832715"/>
          </a:xfrm>
          <a:prstGeom prst="hexagon">
            <a:avLst/>
          </a:prstGeom>
          <a:solidFill>
            <a:srgbClr val="FDDD51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4" name="CustomShape 5"/>
          <p:cNvSpPr/>
          <p:nvPr/>
        </p:nvSpPr>
        <p:spPr>
          <a:xfrm>
            <a:off x="2495550" y="2963863"/>
            <a:ext cx="1439863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2004925" y="3407229"/>
            <a:ext cx="1800225" cy="628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Число обращений </a:t>
            </a:r>
            <a:endParaRPr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за 20</a:t>
            </a:r>
            <a:r>
              <a:rPr lang="en-US" altLang="x-none"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2</a:t>
            </a:r>
            <a:r>
              <a:rPr lang="ru-RU" altLang="x-none"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4</a:t>
            </a:r>
            <a:r>
              <a:rPr sz="1600" dirty="0">
                <a:solidFill>
                  <a:srgbClr val="000000"/>
                </a:solidFill>
                <a:latin typeface="Roboto" pitchFamily="2" charset="0"/>
                <a:cs typeface="Roboto" pitchFamily="2" charset="0"/>
              </a:rPr>
              <a:t> год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236" name="CustomShape 7"/>
          <p:cNvSpPr/>
          <p:nvPr/>
        </p:nvSpPr>
        <p:spPr>
          <a:xfrm>
            <a:off x="4295775" y="2963863"/>
            <a:ext cx="1439863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1984375" y="3421063"/>
            <a:ext cx="1438275" cy="88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0"/>
          <p:cNvSpPr/>
          <p:nvPr/>
        </p:nvSpPr>
        <p:spPr>
          <a:xfrm>
            <a:off x="1017588" y="3356203"/>
            <a:ext cx="1117600" cy="473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rgbClr val="A4B856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15</a:t>
            </a:r>
          </a:p>
        </p:txBody>
      </p:sp>
      <p:sp>
        <p:nvSpPr>
          <p:cNvPr id="17" name="TextShape 3"/>
          <p:cNvSpPr txBox="1"/>
          <p:nvPr/>
        </p:nvSpPr>
        <p:spPr>
          <a:xfrm>
            <a:off x="1037090" y="160338"/>
            <a:ext cx="8477023" cy="7921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eaLnBrk="1" hangingPunct="1"/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Работа по рассмотрению жалоб и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обращений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граждан</a:t>
            </a:r>
            <a:endParaRPr lang="ru-RU" sz="2000" b="1" dirty="0">
              <a:solidFill>
                <a:srgbClr val="1B2E5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в </a:t>
            </a:r>
            <a:r>
              <a:rPr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районе</a:t>
            </a:r>
            <a:r>
              <a:rPr sz="2000" b="1" dirty="0">
                <a:solidFill>
                  <a:srgbClr val="1B2E51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B2E51"/>
                </a:solidFill>
                <a:cs typeface="Arial" panose="020B0604020202020204" pitchFamily="34" charset="0"/>
              </a:rPr>
              <a:t>Даниловский</a:t>
            </a:r>
            <a:endParaRPr sz="2000" b="1" dirty="0">
              <a:solidFill>
                <a:srgbClr val="1B2E51"/>
              </a:solidFill>
              <a:cs typeface="Arial" panose="020B0604020202020204" pitchFamily="34" charset="0"/>
            </a:endParaRPr>
          </a:p>
        </p:txBody>
      </p:sp>
      <p:pic>
        <p:nvPicPr>
          <p:cNvPr id="34831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494" y="3199273"/>
            <a:ext cx="2484437" cy="368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DA8C48-B08E-4226-8D72-63722641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A2C76B-A036-4A48-BC70-2C41C7D115D5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33E41-CF0F-4217-81B1-9CADC0F42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0" y="2229725"/>
            <a:ext cx="1102070" cy="1191338"/>
          </a:xfrm>
          <a:prstGeom prst="rect">
            <a:avLst/>
          </a:prstGeom>
        </p:spPr>
      </p:pic>
      <p:sp>
        <p:nvSpPr>
          <p:cNvPr id="20" name="CustomShape 7">
            <a:extLst>
              <a:ext uri="{FF2B5EF4-FFF2-40B4-BE49-F238E27FC236}">
                <a16:creationId xmlns:a16="http://schemas.microsoft.com/office/drawing/2014/main" id="{B0EF809B-066A-486F-A5C7-31406738F89D}"/>
              </a:ext>
            </a:extLst>
          </p:cNvPr>
          <p:cNvSpPr/>
          <p:nvPr/>
        </p:nvSpPr>
        <p:spPr>
          <a:xfrm>
            <a:off x="9130575" y="6356350"/>
            <a:ext cx="2741613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8B8B8B"/>
                </a:solidFill>
                <a:latin typeface="Calibri" panose="020F0502020204030204" charset="0"/>
              </a:rPr>
              <a:t>8</a:t>
            </a:fld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  <p:pic>
        <p:nvPicPr>
          <p:cNvPr id="28" name="Picture 5" descr="C:\Users\user\Desktop\логотип зеле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77" y="440259"/>
            <a:ext cx="1385583" cy="1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stomShape 11"/>
          <p:cNvSpPr/>
          <p:nvPr/>
        </p:nvSpPr>
        <p:spPr>
          <a:xfrm>
            <a:off x="4863289" y="2083293"/>
            <a:ext cx="7008900" cy="4306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Все обращения рассматриваются в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A4B856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индивидуальном порядке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endParaRPr kumimoji="0" lang="ru-RU" sz="1200" b="1" i="0" u="none" strike="noStrike" kern="1200" cap="none" spc="-1" normalizeH="0" baseline="0" noProof="0" dirty="0">
              <a:ln>
                <a:noFill/>
              </a:ln>
              <a:solidFill>
                <a:srgbClr val="A4B856"/>
              </a:solidFill>
              <a:effectLst/>
              <a:uLnTx/>
              <a:uFillTx/>
              <a:latin typeface="+mj-lt"/>
              <a:cs typeface="Calibri" panose="020F05020202040302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В случае негативного содержания обращения, специалисты поликлиники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A4B856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вступают в диалог </a:t>
            </a: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с официальным представителем пациента и детализируют проблему для ее решения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Calibri" panose="020F050202020403020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r>
              <a:rPr kumimoji="0" lang="ru-RU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Изучаются предложения граждан по улучшению работы поликлиники, руководство использует обратную связь для </a:t>
            </a:r>
            <a:r>
              <a:rPr kumimoji="0" lang="ru-RU" sz="1200" b="1" i="0" u="none" strike="noStrike" kern="1200" cap="none" spc="-1" normalizeH="0" baseline="0" noProof="0" dirty="0">
                <a:ln>
                  <a:noFill/>
                </a:ln>
                <a:solidFill>
                  <a:srgbClr val="A4B856"/>
                </a:solidFill>
                <a:effectLst/>
                <a:uLnTx/>
                <a:uFillTx/>
                <a:latin typeface="+mj-lt"/>
                <a:ea typeface="Roboto"/>
                <a:cs typeface="Calibri" panose="020F0502020204030204" charset="0"/>
              </a:rPr>
              <a:t>совершенствования оказания медицинской помощи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defRPr/>
            </a:pPr>
            <a:endParaRPr lang="ru-RU" sz="1200" b="1" spc="-1" dirty="0">
              <a:solidFill>
                <a:srgbClr val="A4B856"/>
              </a:solidFill>
              <a:latin typeface="+mj-lt"/>
              <a:cs typeface="Calibri" panose="020F050202020403020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</a:rPr>
              <a:t>Если имеются жалобы на медицинское обслуживание, работу персонала, пожелания или предложения по улучшению работы поликлиники обращение можно оставить: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Tx/>
              <a:buChar char="-"/>
              <a:defRPr/>
            </a:pP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</a:rPr>
              <a:t>по электронной почте: </a:t>
            </a: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  <a:hlinkClick r:id="rId8"/>
              </a:rPr>
              <a:t>dgp61@zdrav.mos.ru</a:t>
            </a:r>
            <a:endParaRPr lang="ru-RU" sz="1200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Tx/>
              <a:buChar char="-"/>
              <a:defRPr/>
            </a:pP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</a:rPr>
              <a:t>позвонить на горячую линию </a:t>
            </a:r>
            <a:r>
              <a:rPr lang="ru-RU" sz="1200" dirty="0"/>
              <a:t>+7 (910) 050-34-13</a:t>
            </a:r>
            <a:endParaRPr lang="ru-RU" sz="1200" spc="-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" panose="020F050202020403020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</a:rPr>
              <a:t>-  оставить обращение на сайте поликлиники дгп61.рф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2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charset="0"/>
              </a:rPr>
              <a:t>- написать обращение в книге отзывов и предложений или воспользоваться ящиком для сбора письменных жалоб и предложений. </a:t>
            </a:r>
            <a:endParaRPr kumimoji="0" lang="ru-RU" sz="1200" i="0" u="none" strike="noStrike" kern="1200" cap="none" spc="-1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cs typeface="Calibri" panose="020F050202020403020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C2A8CD6-AC2A-457E-A76B-51490ED9D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4503809" y="2073228"/>
            <a:ext cx="261425" cy="2729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1BC9C6-5158-4446-8908-51CBF6A3A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4503809" y="2824277"/>
            <a:ext cx="261425" cy="2729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3E36CF-923D-4833-88FE-51B7FBC8A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12767">
            <a:off x="4503809" y="3946946"/>
            <a:ext cx="261425" cy="2729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9121B-4239-4AB0-BCB7-74DF86C7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 descr="C:\Users\user\Desktop\логотип 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77" y="442047"/>
            <a:ext cx="1349546" cy="10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novik(516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04" r="41083" b="2"/>
          <a:stretch/>
        </p:blipFill>
        <p:spPr bwMode="auto">
          <a:xfrm>
            <a:off x="8928493" y="3107314"/>
            <a:ext cx="3014110" cy="257342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1"/>
          <a:stretch/>
        </p:blipFill>
        <p:spPr bwMode="auto">
          <a:xfrm>
            <a:off x="6990981" y="4407054"/>
            <a:ext cx="2259995" cy="1872917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user\Downloads\novik(516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9"/>
          <a:stretch/>
        </p:blipFill>
        <p:spPr bwMode="auto">
          <a:xfrm>
            <a:off x="6774760" y="1334915"/>
            <a:ext cx="2938082" cy="255792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20336" y="6356352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7DF1644C-3237-4ED0-B5D1-AB2ACE3B29D3}"/>
              </a:ext>
            </a:extLst>
          </p:cNvPr>
          <p:cNvSpPr/>
          <p:nvPr/>
        </p:nvSpPr>
        <p:spPr>
          <a:xfrm>
            <a:off x="9224787" y="1876999"/>
            <a:ext cx="1248228" cy="1076059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9196CE-2710-418F-85F7-E576E8E127BF}"/>
              </a:ext>
            </a:extLst>
          </p:cNvPr>
          <p:cNvSpPr/>
          <p:nvPr/>
        </p:nvSpPr>
        <p:spPr>
          <a:xfrm>
            <a:off x="596900" y="954048"/>
            <a:ext cx="92520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B8083AEE-8863-49EF-B2F6-389333956EB4}"/>
              </a:ext>
            </a:extLst>
          </p:cNvPr>
          <p:cNvSpPr txBox="1"/>
          <p:nvPr/>
        </p:nvSpPr>
        <p:spPr>
          <a:xfrm>
            <a:off x="1036046" y="397404"/>
            <a:ext cx="8666162" cy="541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Открытие комнат профессионального роста для медицинского персонала</a:t>
            </a:r>
          </a:p>
        </p:txBody>
      </p:sp>
      <p:sp>
        <p:nvSpPr>
          <p:cNvPr id="9" name="Текстовое поле 1"/>
          <p:cNvSpPr txBox="1"/>
          <p:nvPr/>
        </p:nvSpPr>
        <p:spPr>
          <a:xfrm>
            <a:off x="707572" y="1342118"/>
            <a:ext cx="5910943" cy="4862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sz="1600" dirty="0"/>
              <a:t>Как работают комнаты профессионального роста?</a:t>
            </a:r>
          </a:p>
          <a:p>
            <a:pPr eaLnBrk="1" hangingPunct="1">
              <a:spcBef>
                <a:spcPts val="1200"/>
              </a:spcBef>
            </a:pPr>
            <a:r>
              <a:rPr lang="ru-RU" sz="1600" dirty="0"/>
              <a:t>Московская медицина постоянно развивается, повышается качество медицинской помощи. Особое внимание уделяется подготовке специалистов.</a:t>
            </a:r>
          </a:p>
          <a:p>
            <a:pPr eaLnBrk="1" hangingPunct="1">
              <a:spcBef>
                <a:spcPts val="1200"/>
              </a:spcBef>
            </a:pPr>
            <a:r>
              <a:rPr lang="ru-RU" sz="1600" dirty="0">
                <a:solidFill>
                  <a:schemeClr val="accent1"/>
                </a:solidFill>
              </a:rPr>
              <a:t>📚</a:t>
            </a:r>
            <a:r>
              <a:rPr lang="ru-RU" sz="1600" dirty="0"/>
              <a:t> Заниматься развитием сотрудники теперь могут даже в поликлинике, в специальных комнатах </a:t>
            </a:r>
            <a:r>
              <a:rPr lang="ru-RU" sz="1600" dirty="0" err="1"/>
              <a:t>профроста</a:t>
            </a:r>
            <a:r>
              <a:rPr lang="ru-RU" sz="1600" dirty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ru-RU" sz="1600" dirty="0"/>
              <a:t>Здесь врачи делятся опытом, обсуждают рабочие вопросы, сложные и интересные клинические случаи, проводятся тренинги и семинары.</a:t>
            </a:r>
          </a:p>
          <a:p>
            <a:pPr eaLnBrk="1" hangingPunct="1">
              <a:spcBef>
                <a:spcPts val="1200"/>
              </a:spcBef>
            </a:pPr>
            <a:r>
              <a:rPr lang="ru-RU" sz="1600" dirty="0"/>
              <a:t>Комфортные помещения оснащены компьютерами с доступом к научным базам данных и профессиональной литературе.</a:t>
            </a:r>
          </a:p>
          <a:p>
            <a:pPr eaLnBrk="1" hangingPunct="1">
              <a:spcBef>
                <a:spcPts val="1200"/>
              </a:spcBef>
            </a:pPr>
            <a:endParaRPr lang="ru-RU" sz="1600" dirty="0"/>
          </a:p>
          <a:p>
            <a:pPr eaLnBrk="1" hangingPunct="1">
              <a:spcBef>
                <a:spcPts val="1200"/>
              </a:spcBef>
            </a:pPr>
            <a:endParaRPr lang="ru-RU" sz="1600" dirty="0"/>
          </a:p>
          <a:p>
            <a:pPr eaLnBrk="1" hangingPunct="1">
              <a:spcBef>
                <a:spcPts val="1200"/>
              </a:spcBef>
            </a:pPr>
            <a:r>
              <a:rPr lang="ru-RU" sz="1600" dirty="0">
                <a:solidFill>
                  <a:schemeClr val="accent1"/>
                </a:solidFill>
              </a:rPr>
              <a:t>❤</a:t>
            </a:r>
            <a:r>
              <a:rPr lang="ru-RU" sz="1600" dirty="0"/>
              <a:t> Здесь точно можно провести время с пользой!</a:t>
            </a:r>
            <a:endParaRPr lang="ru-RU" sz="1600" dirty="0">
              <a:latin typeface="+mj-lt"/>
              <a:cs typeface="Calibri" panose="020F0502020204030204" charset="0"/>
              <a:sym typeface="+mn-e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3C356B-F56B-458C-AFBC-98C12027B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578088" y="469028"/>
            <a:ext cx="336318" cy="351103"/>
          </a:xfrm>
          <a:prstGeom prst="rect">
            <a:avLst/>
          </a:prstGeom>
        </p:spPr>
      </p:pic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A424377A-3987-44C8-A619-1AC0092DEDC7}"/>
              </a:ext>
            </a:extLst>
          </p:cNvPr>
          <p:cNvSpPr/>
          <p:nvPr/>
        </p:nvSpPr>
        <p:spPr>
          <a:xfrm>
            <a:off x="8861789" y="5824720"/>
            <a:ext cx="1611226" cy="138898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3610C3C4-3F8A-4438-8752-D1638852C50A}"/>
              </a:ext>
            </a:extLst>
          </p:cNvPr>
          <p:cNvSpPr/>
          <p:nvPr/>
        </p:nvSpPr>
        <p:spPr>
          <a:xfrm>
            <a:off x="9130575" y="6356350"/>
            <a:ext cx="2741614" cy="36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eaLnBrk="1" hangingPunct="1">
              <a:buNone/>
            </a:pPr>
            <a:endParaRPr lang="ru-RU" sz="1200" dirty="0">
              <a:solidFill>
                <a:srgbClr val="8B8B8B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5374</TotalTime>
  <Words>651</Words>
  <Application>Microsoft Office PowerPoint</Application>
  <PresentationFormat>Широкоэкранный</PresentationFormat>
  <Paragraphs>189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Symbol</vt:lpstr>
      <vt:lpstr>Times New Roman</vt:lpstr>
      <vt:lpstr>Verdana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Светлана Юрьевна</cp:lastModifiedBy>
  <cp:revision>563</cp:revision>
  <cp:lastPrinted>2025-03-13T13:04:33Z</cp:lastPrinted>
  <dcterms:created xsi:type="dcterms:W3CDTF">2019-02-11T07:19:00Z</dcterms:created>
  <dcterms:modified xsi:type="dcterms:W3CDTF">2025-03-17T07:07:37Z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��������������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  <property fmtid="{D5CDD505-2E9C-101B-9397-08002B2CF9AE}" pid="12" name="ICV">
    <vt:lpwstr>CAAB7CD302C8454C9318A4094B02BF98</vt:lpwstr>
  </property>
  <property fmtid="{D5CDD505-2E9C-101B-9397-08002B2CF9AE}" pid="13" name="KSOProductBuildVer">
    <vt:lpwstr>1049-11.2.0.11440</vt:lpwstr>
  </property>
</Properties>
</file>