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4296" r:id="rId2"/>
  </p:sldMasterIdLst>
  <p:notesMasterIdLst>
    <p:notesMasterId r:id="rId33"/>
  </p:notesMasterIdLst>
  <p:sldIdLst>
    <p:sldId id="256" r:id="rId3"/>
    <p:sldId id="262" r:id="rId4"/>
    <p:sldId id="283" r:id="rId5"/>
    <p:sldId id="263" r:id="rId6"/>
    <p:sldId id="257" r:id="rId7"/>
    <p:sldId id="261" r:id="rId8"/>
    <p:sldId id="260" r:id="rId9"/>
    <p:sldId id="280" r:id="rId10"/>
    <p:sldId id="281" r:id="rId11"/>
    <p:sldId id="264" r:id="rId12"/>
    <p:sldId id="289" r:id="rId13"/>
    <p:sldId id="259" r:id="rId14"/>
    <p:sldId id="274" r:id="rId15"/>
    <p:sldId id="273" r:id="rId16"/>
    <p:sldId id="272" r:id="rId17"/>
    <p:sldId id="282" r:id="rId18"/>
    <p:sldId id="270" r:id="rId19"/>
    <p:sldId id="265" r:id="rId20"/>
    <p:sldId id="284" r:id="rId21"/>
    <p:sldId id="269" r:id="rId22"/>
    <p:sldId id="268" r:id="rId23"/>
    <p:sldId id="278" r:id="rId24"/>
    <p:sldId id="275" r:id="rId25"/>
    <p:sldId id="277" r:id="rId26"/>
    <p:sldId id="287" r:id="rId27"/>
    <p:sldId id="288" r:id="rId28"/>
    <p:sldId id="276" r:id="rId29"/>
    <p:sldId id="286" r:id="rId30"/>
    <p:sldId id="285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  <a:srgbClr val="0049DA"/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60"/>
  </p:normalViewPr>
  <p:slideViewPr>
    <p:cSldViewPr>
      <p:cViewPr varScale="1">
        <p:scale>
          <a:sx n="108" d="100"/>
          <a:sy n="108" d="100"/>
        </p:scale>
        <p:origin x="2136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056606486139379E-2"/>
          <c:y val="0.15520466853930842"/>
          <c:w val="0.9745370370370362"/>
          <c:h val="0.7532977996844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работников ГБУЗ «ГП №67 ДЗМ»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35F-1A4C-9C79-D590B8944DC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5F-1A4C-9C79-D590B8944DC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5F-1A4C-9C79-D590B8944DC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5F-1A4C-9C79-D590B8944DC9}"/>
              </c:ext>
            </c:extLst>
          </c:dPt>
          <c:dLbls>
            <c:dLbl>
              <c:idx val="0"/>
              <c:layout>
                <c:manualLayout>
                  <c:x val="-0.17629369301247269"/>
                  <c:y val="7.16468981649977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 36 лет
31%</a:t>
                    </a:r>
                    <a:r>
                      <a:rPr lang="ru-RU" sz="1400" baseline="0" dirty="0"/>
                      <a:t> (199 чел</a:t>
                    </a:r>
                    <a:r>
                      <a:rPr lang="ru-RU" baseline="0" dirty="0"/>
                      <a:t>.)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5F-1A4C-9C79-D590B8944DC9}"/>
                </c:ext>
              </c:extLst>
            </c:dLbl>
            <c:dLbl>
              <c:idx val="1"/>
              <c:layout>
                <c:manualLayout>
                  <c:x val="-0.10867515655924539"/>
                  <c:y val="-0.3921237063374303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37-50 лет
28% (180 чел.)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5F-1A4C-9C79-D590B8944DC9}"/>
                </c:ext>
              </c:extLst>
            </c:dLbl>
            <c:dLbl>
              <c:idx val="2"/>
              <c:layout>
                <c:manualLayout>
                  <c:x val="0.15683580454263324"/>
                  <c:y val="-0.2240942417823071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51-55 лет
14% (89 чел.)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5F-1A4C-9C79-D590B8944DC9}"/>
                </c:ext>
              </c:extLst>
            </c:dLbl>
            <c:dLbl>
              <c:idx val="3"/>
              <c:layout>
                <c:manualLayout>
                  <c:x val="0.14350761817830091"/>
                  <c:y val="0.1190754375977926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56 лет и старше
27% (175</a:t>
                    </a:r>
                    <a:r>
                      <a:rPr lang="ru-RU" sz="1400" baseline="0" dirty="0"/>
                      <a:t> чел.</a:t>
                    </a:r>
                    <a:r>
                      <a:rPr lang="ru-RU" sz="1400" dirty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5F-1A4C-9C79-D590B8944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36 лет</c:v>
                </c:pt>
                <c:pt idx="1">
                  <c:v>37-50 лет</c:v>
                </c:pt>
                <c:pt idx="2">
                  <c:v>51-55 лет</c:v>
                </c:pt>
                <c:pt idx="3">
                  <c:v>56 лет и старше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0.31000000000000011</c:v>
                </c:pt>
                <c:pt idx="1">
                  <c:v>0.28000000000000008</c:v>
                </c:pt>
                <c:pt idx="2">
                  <c:v>0.14000000000000001</c:v>
                </c:pt>
                <c:pt idx="3" formatCode="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5F-1A4C-9C79-D590B8944DC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  <a:latin typeface="Times New Roman" pitchFamily="18" charset="0"/>
              </a:rPr>
              <a:t>Работа врачей поликлиники</a:t>
            </a:r>
            <a:endParaRPr lang="ru-RU" b="1" baseline="0" dirty="0">
              <a:latin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врачей, включая профилактические,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635753849237132E-17"/>
                  <c:y val="-1.705653075984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7C-7144-9DBF-089D78F6D53D}"/>
                </c:ext>
              </c:extLst>
            </c:dLbl>
            <c:dLbl>
              <c:idx val="1"/>
              <c:layout>
                <c:manualLayout>
                  <c:x val="2.8858839674678245E-2"/>
                  <c:y val="-1.705653075984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C-7144-9DBF-089D78F6D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(2020 г.)</c:v>
                </c:pt>
                <c:pt idx="1">
                  <c:v>За отчетный период (2021 г.)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375157</c:v>
                </c:pt>
                <c:pt idx="1">
                  <c:v>709509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C-7144-9DBF-089D78F6D5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посещений врачей по поводу заболеваний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782762319656841E-2"/>
                  <c:y val="-1.705653075984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C-7144-9DBF-089D78F6D53D}"/>
                </c:ext>
              </c:extLst>
            </c:dLbl>
            <c:dLbl>
              <c:idx val="1"/>
              <c:layout>
                <c:manualLayout>
                  <c:x val="3.4630607609614263E-2"/>
                  <c:y val="-1.137102050656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C-7144-9DBF-089D78F6D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(2020 г.)</c:v>
                </c:pt>
                <c:pt idx="1">
                  <c:v>За отчетный период (2021 г.)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277031</c:v>
                </c:pt>
                <c:pt idx="1">
                  <c:v>445743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7C-7144-9DBF-089D78F6D5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посещений врачами на дому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(2020 г.)</c:v>
                </c:pt>
                <c:pt idx="1">
                  <c:v>За отчетный период (2021 г.)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70055</c:v>
                </c:pt>
                <c:pt idx="1">
                  <c:v>90166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7C-7144-9DBF-089D78F6D5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Число посещений профилактических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391381159828441E-2"/>
                  <c:y val="-5.68551025328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C-7144-9DBF-089D78F6D53D}"/>
                </c:ext>
              </c:extLst>
            </c:dLbl>
            <c:dLbl>
              <c:idx val="1"/>
              <c:layout>
                <c:manualLayout>
                  <c:x val="1.9239226449785561E-2"/>
                  <c:y val="-1.421377563320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7C-7144-9DBF-089D78F6D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год, предшествующий отчетному (2020 г.)</c:v>
                </c:pt>
                <c:pt idx="1">
                  <c:v>За отчетный период (2021 г.)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102032</c:v>
                </c:pt>
                <c:pt idx="1">
                  <c:v>268393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7C-7144-9DBF-089D78F6D5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338560"/>
        <c:axId val="60340096"/>
        <c:axId val="0"/>
      </c:bar3DChart>
      <c:catAx>
        <c:axId val="60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60340096"/>
        <c:crosses val="autoZero"/>
        <c:auto val="1"/>
        <c:lblAlgn val="ctr"/>
        <c:lblOffset val="100"/>
        <c:noMultiLvlLbl val="0"/>
      </c:catAx>
      <c:valAx>
        <c:axId val="603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603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bg1"/>
                </a:solidFill>
                <a:effectLst/>
                <a:latin typeface="Times New Roman" pitchFamily="18" charset="0"/>
              </a:rPr>
              <a:t>Динамика показателя, %</a:t>
            </a:r>
            <a:r>
              <a:rPr lang="ru-RU" sz="1400" b="1" i="0" u="none" strike="noStrike" baseline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400" b="1" baseline="0" dirty="0">
              <a:solidFill>
                <a:schemeClr val="bg1"/>
              </a:solidFill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410712801484000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03988257966497"/>
          <c:y val="5.9390159047014834E-2"/>
          <c:w val="0.43118431624618381"/>
          <c:h val="0.9216045863281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врачей, включая профилактические,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1-AA4C-8AA7-9CD0A6587B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посещений врачей по поводу заболеваний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0.60900000000000021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1-AA4C-8AA7-9CD0A6587B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посещений врачами на дому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0.28700000000000009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1-AA4C-8AA7-9CD0A6587B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Число посещений профилактических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91413122547201E-3"/>
                  <c:y val="1.1978100824956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61-AA4C-8AA7-9CD0A6587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1.6300000000000001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61-AA4C-8AA7-9CD0A6587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88160"/>
        <c:axId val="92989696"/>
      </c:barChart>
      <c:catAx>
        <c:axId val="929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89696"/>
        <c:crosses val="autoZero"/>
        <c:auto val="1"/>
        <c:lblAlgn val="ctr"/>
        <c:lblOffset val="100"/>
        <c:noMultiLvlLbl val="0"/>
      </c:catAx>
      <c:valAx>
        <c:axId val="9298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929881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Органы пищеварения</c:v>
                </c:pt>
                <c:pt idx="1">
                  <c:v>Органы дыхания и грудной клетки</c:v>
                </c:pt>
                <c:pt idx="2">
                  <c:v>Молочные железы</c:v>
                </c:pt>
                <c:pt idx="3">
                  <c:v>Мужские половые органы</c:v>
                </c:pt>
                <c:pt idx="4">
                  <c:v>Женские половые органы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0.26</c:v>
                </c:pt>
                <c:pt idx="1">
                  <c:v>0.16</c:v>
                </c:pt>
                <c:pt idx="2">
                  <c:v>0.13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0.29000000000000009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E-471F-85A9-DC256F632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10180707210508"/>
          <c:y val="0.16342215961821394"/>
          <c:w val="0.33900695320983609"/>
          <c:h val="0.81898854735790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49F7-7742-44F9-BB42-FA16D2433CC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ED48-AE5D-408B-AFA3-639BA3787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9ED48-AE5D-408B-AFA3-639BA3787B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1323975"/>
            <a:ext cx="1081844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Годовой отчет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44824"/>
            <a:ext cx="63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Государственного бюджетного учреждения здравоохранения города Москвы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 «Городская поликлиника № 67 Департамента здравоохранения города Москвы»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  за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3816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</a:rPr>
              <a:t>Главный врач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</a:rPr>
              <a:t>Короткий Владимир Николаевич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85794"/>
            <a:ext cx="8305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рабо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та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00174"/>
            <a:ext cx="871543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buSzPct val="95000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Проведение профилактических прививок против гриппа</a:t>
            </a:r>
          </a:p>
          <a:p>
            <a:pPr algn="ctr">
              <a:buClr>
                <a:schemeClr val="accent3"/>
              </a:buClr>
              <a:buSzPct val="95000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SzPct val="95000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привито против гриппа – 67 734</a:t>
            </a:r>
          </a:p>
          <a:p>
            <a:pPr>
              <a:buClr>
                <a:schemeClr val="accent3"/>
              </a:buClr>
              <a:buSzPct val="95000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Студенты ВУЗов – 11 350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Медицинские работники – 2 292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Работники образовательных учреждений –  2130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Работники транспорта –  2430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Работники коммунальной сферы –  2080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Лица старше 60 лет – 28 371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Лица с хроническими соматическими заболеваниями –  9123</a:t>
            </a:r>
          </a:p>
          <a:p>
            <a:pPr lvl="1"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Прочие контингенты – 9958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42"/>
            <a:ext cx="8162956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 отдела (кабинета)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медицинской профилактики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2844" y="1857364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Из-за эпидемиологической ситуации, вызванной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COVID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-19, в 2021 году деятельность отделения медицинской профилактики была частично приостановлена.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500306"/>
            <a:ext cx="864399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Профилактические мероприятия (школы здоровья, лекции), проведенные в 2021 г.:</a:t>
            </a:r>
          </a:p>
          <a:p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Иммунопрофилактика– приняли участие 21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Всемирный день оказания первой помощи - приняли участие 18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День без табака - приняли участие 20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Забота об окружающем мире/переработка вторсырья и сортировка мусора - приняли участие 15 человек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рамках Международного дня инвалидов, Всемирного дня борьбы со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Всемирного дня борьбы против ХОБЛ, Всемирного дня борьбы с диабетом, Всемирного дня борьбы с инсультом, Всемирного дня борьбы с ожирением в социальных сетях были размещены посты, видеоролики, обучающие здоровому образу жизни.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714356"/>
            <a:ext cx="8858280" cy="1944216"/>
          </a:xfrm>
          <a:prstGeom prst="rect">
            <a:avLst/>
          </a:prstGeom>
        </p:spPr>
        <p:txBody>
          <a:bodyPr vert="horz" lIns="0" tIns="45720" rIns="0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здоровья населения, проживающего в районе обслуживания поликлиники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Взрослые (18 лет и старше)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203542"/>
            <a:ext cx="8395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выявлено заболеваний в 2021 году – 153401</a:t>
            </a: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заболевания органов дыхания составляют – 35802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сердечно-сосудистой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– 27741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заболевания обмена веществ и эндокринной системы – 13654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заболевания опорно-двигательного аппарата (хронические) – 10184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заболевания органов зрения – 12141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заболевания пищеварительной системы – 8953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инфекция – 19309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071866" y="357166"/>
            <a:ext cx="1204922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Систематизация работы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хроническими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маломобильными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пациентами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1643050"/>
            <a:ext cx="8643998" cy="438912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Систематизация работы с хроническими больными включает в себя: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внедрение выделенного врача для пациентов со множественными хроническими заболеваниями;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службы патронажного ухода за </a:t>
            </a:r>
            <a:r>
              <a:rPr kumimoji="0" lang="ru-RU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маломобильными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пациентами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проекте участвуют 12 врачей: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врачей –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пациентов со множественными хроническими заболеваниями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Всего под наблюдением –3212</a:t>
            </a:r>
            <a:r>
              <a:rPr kumimoji="0" lang="ru-RU" sz="2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врачей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патронажной службы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Всего под наблюдением – 1516 чел.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Ведется электронный регистр пациентов и мониторинг клинических показателей пациентов с целью оценки эффективности лечения.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Формируются индивидуальные планы ведения пациентов, включая формирование индивидуальных рекомендаций по образу жизни и самостоятельному контролю ряда медицинских показателей.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000296" y="785794"/>
            <a:ext cx="10972800" cy="6366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Оборудование поликлиники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571612"/>
            <a:ext cx="5357850" cy="43891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Поликлиника оснащена современным оборудованием, в том числе: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компьютерный томограф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ед.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магнитно-резонансный томограф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ед.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Денситометр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ед.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Флюорографы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ед.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Маммографы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4 ед., в том числе 3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цифровых , из которых 1 ед. – новый «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Senographe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Cristal Nova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 (филиал 4), установлен в 2021 г.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Рентгенодиагностические аппараты – 5ед., в том числе установлен в  2021 году новый аппарат «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Optima XR 646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 (филиал 4)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Аппараты ультразвуковой диагностики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14 ед., из них 5 ед. получено</a:t>
            </a:r>
            <a:r>
              <a:rPr kumimoji="0" lang="ru-RU" sz="1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2021 году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Аппаратура для суточного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мониторирования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электрокардиограммы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ед.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Аппаратура для суточного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мониторирования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АД - 4 ед.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Комплекс суточного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мониторирования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(ЭКГ И АД) – 10 ед.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5715008" y="1571612"/>
            <a:ext cx="3208853" cy="43043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6"/>
            <a:ext cx="87154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период эпидемии новой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инфекции COVID-19 с целью борьбы угрозы распространения новой инфекции в поликлинике реализованы основные противоэпидемические мероприятия: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термометрии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разделение потоков пациентов на входе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отдельный вход в поликлинику и фильтр-бокс для температурящих пациентов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социального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сотрудниками и посетителями поликлиники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индивидуальных средств защиты сотрудниками поликлиники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выдача одноразовых масок и перчаток пациентам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перевод оказания медицинской помощи населению преимущественно на дому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85736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целью ограничения распространения новой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инфекции для осуществления амбулаторной помощи на дому больным, зараженным COVID-19, было сформировано 42 врачебных и сестринских бригад. Общее число выездов бригад за 2021 год составляет 46 301.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Возросла нагрузка на отделение вызова врача на дом. Количество обслуженных вызовов врачами отделения медицинской помощи на дому увеличилась в 1,5 раза по сравнению с 2020 годом.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3929066"/>
          <a:ext cx="8572560" cy="2028840"/>
        </p:xfrm>
        <a:graphic>
          <a:graphicData uri="http://schemas.openxmlformats.org/drawingml/2006/table">
            <a:tbl>
              <a:tblPr/>
              <a:tblGrid>
                <a:gridCol w="113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обслуженных вызовов, поступивших в отделение вызова врача на дом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активов, обслуженных в отделении вызова врача на дом от бригад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ССиНМП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Обслужено вызовов с диагнозом ОРВИ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Обслужено вызовов с соматическими заболеваниями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2020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57594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6389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14510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19585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84621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5805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15804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22516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57166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Коронавирусная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инфекция.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Аудиоконтроль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643050"/>
            <a:ext cx="8786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динамического наблюдения для пациентов с ОРВИ,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инфекцией, пневмонией, проходящих лечение на дому, организован центр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телемедицинской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помощи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в котором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приняли участие от 5 до 21 сотрудников единовременно, осуществляя иногда более 700 звонков в день.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аудиосвязь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медицинские специалисты контролируют состояние здоровья пациентов, в случае ухудшения самочувствия направляют врача на дом. Ведется контроль за сроками проведения лабораторных исследований. Все данные вносятся в Единую медицинскую информационно – аналитическую систему.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за 2021 год проведено 120425 телефонных консультаций пациентов.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104471"/>
            <a:ext cx="3565213" cy="275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Организовано тестирование новой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 современными методами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ПЦР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диагностики и исследование на наличие антител 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ИФА-центре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4040188" cy="100811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ПЦР диагностика</a:t>
            </a:r>
          </a:p>
          <a:p>
            <a:pPr algn="ctr">
              <a:spcBef>
                <a:spcPts val="0"/>
              </a:spcBef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исследований</a:t>
            </a:r>
          </a:p>
          <a:p>
            <a:pPr algn="ctr">
              <a:spcBef>
                <a:spcPts val="0"/>
              </a:spcBef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66 059 (с нарастающим итогов с 2020 года 156 034)</a:t>
            </a:r>
            <a:endParaRPr lang="ru-RU" sz="1800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2285992"/>
            <a:ext cx="4041775" cy="93610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исследований на наличие вируснейтрализующих антител к возбудителю </a:t>
            </a:r>
            <a:r>
              <a:rPr lang="en-US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-19 </a:t>
            </a:r>
          </a:p>
          <a:p>
            <a:pPr algn="ctr"/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110 969 (с нарастающим итогов с 2020 года 174 918)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3500438"/>
            <a:ext cx="4040188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38987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Коронавирусная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инфекция.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2021 году у проживающих на территории обслуживания выявлено 19309 случаев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инфекции (с нарастающим итогом с 2020 года число заболевших составило – 30436)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521495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2021 году выполнено 24372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экспресс-исследований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антиген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SARS-CoV-2 (COVID-19), из них 4285 в пунктах мобильного тестирования (ТЦ «РИО, Ленинский проспект 109, МФЦ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Нагатинский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Затон,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Нагатинская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улица дом 27).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Бесплатный экспресс-тест на COVID-19 москвичи могут сдать в МФЦ и ТЦ —  Россий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5214974" cy="3949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Прикрепленное население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571612"/>
            <a:ext cx="25212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«ГП № 67 ДЗМ»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714752"/>
            <a:ext cx="221457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Головное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Донской частично Нагорный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3786190"/>
            <a:ext cx="15716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филиал</a:t>
            </a:r>
          </a:p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3786190"/>
            <a:ext cx="233725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филиал</a:t>
            </a:r>
          </a:p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3786190"/>
            <a:ext cx="21327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филиал</a:t>
            </a:r>
          </a:p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Затон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000240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прикрепленного населения 155 786 человек, в том числе: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 старше трудоспособного возраста – 53 837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85852" y="3071810"/>
            <a:ext cx="628654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28662" y="471488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17 738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450057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41 827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450057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13 176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1142976" y="3286124"/>
            <a:ext cx="500066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357818" y="3286124"/>
            <a:ext cx="500066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3357554" y="3286124"/>
            <a:ext cx="500066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7215206" y="3286124"/>
            <a:ext cx="500066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321571" y="4179099"/>
            <a:ext cx="2286016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5322099" y="4179099"/>
            <a:ext cx="2286016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5500702"/>
            <a:ext cx="233725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филиал</a:t>
            </a:r>
          </a:p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Затон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86380" y="5500702"/>
            <a:ext cx="233725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филиал</a:t>
            </a:r>
          </a:p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000232" y="621508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51 561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57916" y="621508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31 484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57166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Коронавирусная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инфекция.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Лекарственное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857364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льготного лекарственного обеспечения в 2021 году было обеспечено лекарственными препаратами 19402 чел. Доставка льготных лекарственных препаратов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гражданам, пациентам с хроническими заболеваниями осуществляется на дом. В 2021 году лекарственные препараты на дом доставлены 4037 чел.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эксперимента по расширению возможностей реализации права на получение мер социальной поддержки по обеспечению лекарственными препаратами, назначаемыми по жизненным показаниям и при индивидуальной непереносимости, было оформлено 1561 заявок.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пациенты с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инфекцией COVID-19, получающих медицинскую помощь в амбулаторных условиях, обеспечиваются лекарственными препаратами в соответствии со схемами лечения, определенными Временными методическими рекомендациями «Профилактика, диагностика и лечение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инфекции (COVID-19)».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Коронавирусная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инфекция.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Лекарственное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2285992"/>
          <a:ext cx="8786873" cy="4376498"/>
        </p:xfrm>
        <a:graphic>
          <a:graphicData uri="http://schemas.openxmlformats.org/drawingml/2006/table">
            <a:tbl>
              <a:tblPr/>
              <a:tblGrid>
                <a:gridCol w="482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8"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Фармакологическая группа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препарата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упаковок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24">
                <a:tc rowSpan="3"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Антибактериальные препараты, антибиотики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– 18235 упаковок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Лефлобакт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6686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Амоксиклав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7750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Азитромицин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3799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24">
                <a:tc rowSpan="3"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Противовирусные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– 57005 упаковок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Арбидол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29798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Коронавир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14788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Триазавирин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12419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324">
                <a:tc rowSpan="3"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Препараты влияющие на свертываемость крови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– 3017 упаковок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Ксарелто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1131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Дабигатран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Эликвис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1737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15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Жаропонижающие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– 3337 упаковок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Парацетамол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3337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5001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2021 году выдано больным с коронавирусной инфекцией следующее количество лекарственных препаратов: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повышения качества диагностики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жизнеугрожающих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осложнений у пациентов с подозрением на пневмонию с 11.04.2020 по 20.08.2021 и с 15.10.2021 по 02.12.2021 на базе головного здания был организован амбулаторный КТ-центр.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АКТЦ осуществлялась в круглосуточном режиме, 7 дней в неделю.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АКТЦ было задействовано 5 врачей-рентгенологов, 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рентгенлаборантов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8 врачей-терапевтов, 8  медицинских сестер, 8 администраторов.</a:t>
            </a:r>
          </a:p>
        </p:txBody>
      </p:sp>
      <p:pic>
        <p:nvPicPr>
          <p:cNvPr id="7170" name="Picture 2" descr="АКТЦ ГП №134 закрылся – Городская поликлиника №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933065"/>
            <a:ext cx="3899912" cy="278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инфекция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857364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2021 году проведено 11725 исследований органов грудной клетки (с нарастающим итогом с 2020 года – 25760)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признаки вирусной пневмонии выявлены у 9013 пациентов, что составляет 76 %, в том числе: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КТ-0 (отсутствие признаков вирусной пневмонии) – 29%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КТ-1 (легкая форма пневмонии с участками «матового стекла», выраженность патологических изменений менее 25%) – 32,4%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КТ-2 (умеренная пневмония, поражено 25-50% легких) – 31,2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КТ-3 (среднетяжелая пневмония, поражено 50-75% легких) – 7,3%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КТ-4 (тяжелая форма пневмонии, поражено &gt;75% легких) – 0,1%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Помимо вирусных пневмоний на КТ-исследованиях впервые выявлены другие заболевания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подозрение на туберкулез – у 183 чел., онкология органов средостения, грудной клетки и верхнего этажа брюшной полости – у 64 чел.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0"/>
            <a:ext cx="83058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Вакцинация против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состоянию на 31.12.2021 проведено: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вакцинация 1-ым компонентом вакцины «Спутник V» – 86429 чел., 2-ым компонентом вакцины «Спутник V» – 82381 чел.;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вакцинация 1-ым компонентом вакцины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ЭпиВакКорона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2006 чел., 2-ым компонентом вакцины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ЭпиВакКорона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1875 чел.;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вакцинация 1-ым компонентом вакцины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Ковивак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4, 2-ым компонентом – 26 чел.;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вакцинация «Спутник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14004 чел.;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всех вакцинированных, граждане старше 60 лет – 22982 чел.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вакцинировано с 2020 года – 106414 чел.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075" name="Picture 3" descr="https://exdec.ru/wp-content/uploads/2020/04/6_diaet_spritze_istock-natali_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357586" cy="231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868" y="1643050"/>
            <a:ext cx="5572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15 сентября 2020 года на базе головного учреждения, с 05.12.2020 года на базе филиала № 1 организована вакцинация против новой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инфекции. В 2021 году вакцинировано – 102469 чел.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83058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пункт вакцинации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2000240"/>
            <a:ext cx="9001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марта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торговом центре «РИО»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(Ленинский проспект 109) был развернут мобильный пункт вакцинации от новой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инфекции, за период с марта по декабрь 2021 года выполнена вакцинация 36140 человек.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сентября по 25 октября в мобильном пункте вакцинации от гриппа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метро «Тульская»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вакцинировано 5695 человек.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Карта мобильных пунктов вакцинации появилась на портале открытых данных –  Москва 24, 13.09.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3556024" cy="2000264"/>
          </a:xfrm>
          <a:prstGeom prst="rect">
            <a:avLst/>
          </a:prstGeom>
          <a:noFill/>
        </p:spPr>
      </p:pic>
      <p:pic>
        <p:nvPicPr>
          <p:cNvPr id="53253" name="Picture 5" descr="В ТРЦ «РИО» можно сделать прививку от COVID-19"/>
          <p:cNvPicPr>
            <a:picLocks noChangeAspect="1" noChangeArrowheads="1"/>
          </p:cNvPicPr>
          <p:nvPr/>
        </p:nvPicPr>
        <p:blipFill>
          <a:blip r:embed="rId3" cstate="print"/>
          <a:srcRect l="8017" r="15009"/>
          <a:stretch>
            <a:fillRect/>
          </a:stretch>
        </p:blipFill>
        <p:spPr bwMode="auto">
          <a:xfrm>
            <a:off x="714348" y="4071942"/>
            <a:ext cx="325801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83058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Павильон «Здоровая Москва» в парке Коломенское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928802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период работы павильона «Здоровая Москва» с 11 мая 2021 года по 30 сентября 2021 года прошли профилактические осмотры и диспансеризацию (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чек-ап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5961 человек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 них 1522 пациента, перенесших новую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инфекцию. Кроме того, за этот период в павильоне было вакцинировано от новой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 23903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Павильон «Здоровая Москва» открыли в «Коломенском» | Нагатинский Затон"/>
          <p:cNvPicPr>
            <a:picLocks noChangeAspect="1" noChangeArrowheads="1"/>
          </p:cNvPicPr>
          <p:nvPr/>
        </p:nvPicPr>
        <p:blipFill>
          <a:blip r:embed="rId2" cstate="print"/>
          <a:srcRect t="20635"/>
          <a:stretch>
            <a:fillRect/>
          </a:stretch>
        </p:blipFill>
        <p:spPr bwMode="auto">
          <a:xfrm>
            <a:off x="1857356" y="3357562"/>
            <a:ext cx="5572111" cy="331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57166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«Персональный помощник»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2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целью улучшения качества оказания медицинской помощи онкологическим больным с 05 августа 2020 года стартовал проект «Персональный помощник».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обеспечить пациентов с первые выявленными онкологическими заболеваниями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помощником, который будет оказывать помощь пациентам в записи на необходимые виды исследования и консультации к врачам специалистам для беспрепятственного получения необходимой медицинской помощи в рамках своего заболевания.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2021 году к врачу-онкологу с подозрением на злокачественные новообразования направлено – 649 человек, из них у 506 человек (78%) установлен диагноз «онкологическое заболевание».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857232"/>
          <a:ext cx="642942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4714884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заболеваемости злокачественных новообразований в разрезе локализаций: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органы пищеварения 26%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органы дыхания и грудной клетки 16%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молочные железы 13%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мужские половые органы 9%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женские половые органы 7%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21455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26%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14324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16%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64331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13%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50043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21468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7%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21455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29%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86116" y="642918"/>
            <a:ext cx="585788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«Персональный помощник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заболеваемости ЗНО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0017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органов пищеварения ведущую роль по-прежнему занимают злокачественные новообразования толстой кишки (включая ободочную кишку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ректосигмоидное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соединение), на них приходится 55% всех выявленных злокачественных новообразований органов пищеварения.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выявленных на ранних стадиях злокачественных новообразований составляет 69%. Наименьшая доля злокачественных новообразований, выявленных на ранних стадиях, приходится на голову и шею, органы дыхания и пищеварения.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2021 году ГБУЗ «ГП № 67 ДЗМ» получила грант Правительства Москвы «Ранняя диагностика. Рак победим» в категории «Поликлиника с лучшей организацией работы по раннему выявлению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колоректального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рака» (Приказ Департамента здравоохранении города Москвы от 23.12.2021 № 1288).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86116" y="642918"/>
            <a:ext cx="5857884" cy="10001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«Персональный помощник»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642910" y="2786058"/>
            <a:ext cx="814393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00035" y="3357562"/>
            <a:ext cx="364333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филиал</a:t>
            </a:r>
          </a:p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Затон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2021 года постройки – ул.Речников, 5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 объекта – 9904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3357562"/>
            <a:ext cx="392909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филиал</a:t>
            </a:r>
          </a:p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Зданий 1965 года постройки –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Павловская д.25, корпус 20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 объекта – 3264,8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-285784" y="642918"/>
            <a:ext cx="9215502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Плановая мощность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785926"/>
            <a:ext cx="642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Плановая мощность – 1998 посещений в смену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 зданий – 25 673,3 тыс.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 территории – 22 568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2"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31"/>
          <p:cNvSpPr txBox="1">
            <a:spLocks/>
          </p:cNvSpPr>
          <p:nvPr/>
        </p:nvSpPr>
        <p:spPr>
          <a:xfrm>
            <a:off x="500034" y="2143116"/>
            <a:ext cx="9215502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Новые филиалы</a:t>
            </a:r>
          </a:p>
        </p:txBody>
      </p:sp>
      <p:pic>
        <p:nvPicPr>
          <p:cNvPr id="2050" name="Picture 2" descr="Взрослая и детская поликлиники откроются в Нагатинском Затоне в сентябре —  октябре — Сергей Собянин - Д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929198"/>
            <a:ext cx="3571900" cy="1785950"/>
          </a:xfrm>
          <a:prstGeom prst="rect">
            <a:avLst/>
          </a:prstGeom>
          <a:noFill/>
        </p:spPr>
      </p:pic>
      <p:pic>
        <p:nvPicPr>
          <p:cNvPr id="2052" name="Picture 4" descr="Контакты"/>
          <p:cNvPicPr>
            <a:picLocks noChangeAspect="1" noChangeArrowheads="1"/>
          </p:cNvPicPr>
          <p:nvPr/>
        </p:nvPicPr>
        <p:blipFill>
          <a:blip r:embed="rId3" cstate="print"/>
          <a:srcRect t="13333" b="21666"/>
          <a:stretch>
            <a:fillRect/>
          </a:stretch>
        </p:blipFill>
        <p:spPr bwMode="auto">
          <a:xfrm>
            <a:off x="5214942" y="4929198"/>
            <a:ext cx="274759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71744"/>
            <a:ext cx="9215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учреждения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Штаты учреждения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715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состоянию на 31.12.2021 год штатное расписание ГБУЗ «ГП № 67 ДЗМ» составляло: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743,00 единиц, из них: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272,25 ед.;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средний медицинский персонал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252,00 ед.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занятых штатных должностей связано с эпидемией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-19 и приемом в порядке перевода с 01.11.2021 г. сотрудников поликлинического звена ГБУЗ «ГКБ № 4 ДЗМ» и созданием обособленного подразделения филиала № 5.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14338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учреждение работают 46 врачей-специалистов. С 2021 года в поликлинике прием пациентов осуществляет врач-травматолог-ортопед, врач-инфекционист.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643446"/>
            <a:ext cx="3482300" cy="359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аллерголог – иммунолог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гастроэнтеролог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кардиолог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невролог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врач-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оториноларинголог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врач-инфекционист 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643446"/>
            <a:ext cx="400052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офтальмолог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8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пульмонолог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уролог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хирург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врач – эндокринолог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рач-травматолог-ортопед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lang="ru-RU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714884"/>
            <a:ext cx="3929090" cy="19288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4714884"/>
            <a:ext cx="3929090" cy="19288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Деятельность учреждения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Штаты учреждения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941574"/>
              </p:ext>
            </p:extLst>
          </p:nvPr>
        </p:nvGraphicFramePr>
        <p:xfrm>
          <a:off x="285690" y="1928802"/>
          <a:ext cx="8572590" cy="400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7311">
                <a:tc rowSpan="2"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должности</a:t>
                      </a: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Данные за год, предшествующий отчетному (2020г.)</a:t>
                      </a: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35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Отчетный период за 2021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числа занятых должностей,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штатных должностей по учреждению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занятых должностей в целом по учреждению/ физ. лиц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штатных должностей по учреждению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занятых должностей в целом по учреждению/ физ. лиц</a:t>
                      </a:r>
                    </a:p>
                  </a:txBody>
                  <a:tcPr marL="47625" marR="47625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Врачи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214,75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182,5/174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272,25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234</a:t>
                      </a:r>
                      <a:r>
                        <a:rPr lang="en-US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+22</a:t>
                      </a:r>
                      <a:r>
                        <a:rPr lang="ru-RU" sz="135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медицинский персонал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194,5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160/138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252,00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224,5/204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+40 %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должностей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581,5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509,5/471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743,00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669,0/643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+31 %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учреждения</a:t>
            </a:r>
            <a:br>
              <a:rPr lang="ru-RU" sz="7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Возрастной состав работников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91146"/>
              </p:ext>
            </p:extLst>
          </p:nvPr>
        </p:nvGraphicFramePr>
        <p:xfrm>
          <a:off x="714348" y="1428736"/>
          <a:ext cx="792958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4143380"/>
            <a:ext cx="9001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учреждении работают: 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сотрудник, награжденный Орденом Пирогова;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сотрудника, награжденные почетным знаком «Отличник здравоохранения»;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сотрудников, награжденные званием «Почетный медицинский работник города Москвы»;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24 врача «Высшей» квалификационной категории; 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врача 1-ой и 2 врача 2-ой квалификационных категорий;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человек канд. мед. наук;</a:t>
            </a:r>
          </a:p>
          <a:p>
            <a:pPr lvl="1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врача имеют статус « Московский врач».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571612"/>
            <a:ext cx="33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Возрастной состав работников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2286048" y="642918"/>
            <a:ext cx="110744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Деятельность учреждения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Работа врачей поликлиники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48431"/>
              </p:ext>
            </p:extLst>
          </p:nvPr>
        </p:nvGraphicFramePr>
        <p:xfrm>
          <a:off x="357158" y="1357298"/>
          <a:ext cx="471490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>
          <a:xfrm>
            <a:off x="-214378" y="5357826"/>
            <a:ext cx="9358378" cy="522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721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посещений врачей в поликлинике увеличилось в 2021 году на 89%. В основном это произошло за счет роста посещений с профилактической целью (на 163%) за счет работы Павильона «Здоровая Москва», активного проведения вакцинации от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инфекции и гриппа.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67239188"/>
              </p:ext>
            </p:extLst>
          </p:nvPr>
        </p:nvGraphicFramePr>
        <p:xfrm>
          <a:off x="5682748" y="1285860"/>
          <a:ext cx="3461252" cy="41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2000296" y="0"/>
            <a:ext cx="10972800" cy="216024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Профилактическая работа. Диспансерное наблюдение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Профилактические осмотры, проведенные данным учреждением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93815"/>
              </p:ext>
            </p:extLst>
          </p:nvPr>
        </p:nvGraphicFramePr>
        <p:xfrm>
          <a:off x="285720" y="1500174"/>
          <a:ext cx="864399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006"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Контингенты</a:t>
                      </a: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Подлежало осмотрам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Осмотрено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Подлежало осмотрам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Осмотрено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0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Контингенты населения, осмотренные в порядке периодических осмотров, - всего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5400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4430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6232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7424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02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Население, осмотренное в порядке проведения диспансеризации взрослого населения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29420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2391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38542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5465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02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Население,</a:t>
                      </a:r>
                      <a:r>
                        <a:rPr lang="ru-RU" sz="140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осмотренное в порядке проведения углубленной диспансеризации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3430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специалистов отделения медицинской профилактики и Центра здоровья переориентирована на предупреждение распространения и оказание помощи больным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14346" y="571480"/>
            <a:ext cx="9215502" cy="150479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Профилактическая работа. Диспансерное наблюдение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Диспансерное наблюдение за инвалидами и участниками Великой Отечественной войны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910773"/>
              </p:ext>
            </p:extLst>
          </p:nvPr>
        </p:nvGraphicFramePr>
        <p:xfrm>
          <a:off x="0" y="1714488"/>
          <a:ext cx="9144000" cy="305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590"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Наименование показателей </a:t>
                      </a:r>
                    </a:p>
                  </a:txBody>
                  <a:tcPr marL="47625" marR="47625" marT="0" marB="0" anchor="ctr" anchorCtr="1"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Участники ВОВ, в том числе инвалиды ВОВ</a:t>
                      </a:r>
                    </a:p>
                  </a:txBody>
                  <a:tcPr marL="47625" marR="47625" marT="0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9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Состоит под диспансерным наблюдением на конец отчетного года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4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Снято с диспансерного наблюдения в течение отчетного года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выехало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умерло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Состоит по группам инвалидности: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E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E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стационарное лечение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санаторно- курортное лечение 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E8A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>
          <a:xfrm>
            <a:off x="0" y="4786322"/>
            <a:ext cx="9144000" cy="54868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инвалидов и участников войны ежегодно сокращается, повышается количество надомных пациентов. Диспансеризация проведена в полном объеме. Усилен контроль за лекарственным обеспечением ветеранов необходимыми лекарственными препаратами. Стационарная специализированная медицинская помощь ветеранам оказывается в госпиталях для ветеранов Великой Отечественной войны и в стационарах города Москвы по профилю, с соблюдением права внеочередной госпитализации.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2644</Words>
  <Application>Microsoft Office PowerPoint</Application>
  <PresentationFormat>Экран (4:3)</PresentationFormat>
  <Paragraphs>374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Wingdings</vt:lpstr>
      <vt:lpstr>Wingdings 2</vt:lpstr>
      <vt:lpstr>Тема Office</vt:lpstr>
      <vt:lpstr>Поток</vt:lpstr>
      <vt:lpstr>Презентация PowerPoint</vt:lpstr>
      <vt:lpstr>Общие сведения Прикрепленное население</vt:lpstr>
      <vt:lpstr>Общие сведения Плановая мощность  </vt:lpstr>
      <vt:lpstr>Деятельность учреждения  Штаты учреждения </vt:lpstr>
      <vt:lpstr>Деятельность учреждения Штаты учреждения</vt:lpstr>
      <vt:lpstr>Деятельность учреждения Возрастной состав работников </vt:lpstr>
      <vt:lpstr>Презентация PowerPoint</vt:lpstr>
      <vt:lpstr>Презентация PowerPoint</vt:lpstr>
      <vt:lpstr>Профилактическая работа. Диспансерное наблюдение Диспансерное наблюдение за инвалидами и участниками Великой Отечественной войны  </vt:lpstr>
      <vt:lpstr>Профилактическая работа </vt:lpstr>
      <vt:lpstr>Деятельность отдела (кабинета)  медицинской профилактики</vt:lpstr>
      <vt:lpstr>Презентация PowerPoint</vt:lpstr>
      <vt:lpstr>Презентация PowerPoint</vt:lpstr>
      <vt:lpstr>Презентация PowerPoint</vt:lpstr>
      <vt:lpstr>Коронавирусная инфекция</vt:lpstr>
      <vt:lpstr>Коронавирусная инфекция</vt:lpstr>
      <vt:lpstr>Презентация PowerPoint</vt:lpstr>
      <vt:lpstr>Организовано тестирование новой коронавирусной инфекции современными методами ПЦР диагностики и исследование на наличие антител в ИФА-центре </vt:lpstr>
      <vt:lpstr>Презентация PowerPoint</vt:lpstr>
      <vt:lpstr>Презентация PowerPoint</vt:lpstr>
      <vt:lpstr>Презентация PowerPoint</vt:lpstr>
      <vt:lpstr>Коронавирусная инфекция  АКТЦ</vt:lpstr>
      <vt:lpstr>Коронавирусная инфекция  АКТЦ</vt:lpstr>
      <vt:lpstr>Вакцинация против COVID-19</vt:lpstr>
      <vt:lpstr>Мобильный пункт вакцинации</vt:lpstr>
      <vt:lpstr>Павильон «Здоровая Москва» в парке Коломенское</vt:lpstr>
      <vt:lpstr>Проект «Персональный помощник»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GP67-03</dc:creator>
  <cp:lastModifiedBy>Секретарь</cp:lastModifiedBy>
  <cp:revision>99</cp:revision>
  <dcterms:created xsi:type="dcterms:W3CDTF">2021-02-16T09:57:48Z</dcterms:created>
  <dcterms:modified xsi:type="dcterms:W3CDTF">2022-03-11T09:09:20Z</dcterms:modified>
</cp:coreProperties>
</file>