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9" r:id="rId7"/>
    <p:sldId id="281" r:id="rId8"/>
    <p:sldId id="276" r:id="rId9"/>
    <p:sldId id="282" r:id="rId10"/>
    <p:sldId id="283" r:id="rId11"/>
    <p:sldId id="284" r:id="rId12"/>
    <p:sldId id="285" r:id="rId13"/>
    <p:sldId id="286" r:id="rId14"/>
    <p:sldId id="288" r:id="rId15"/>
    <p:sldId id="287" r:id="rId16"/>
    <p:sldId id="289" r:id="rId17"/>
    <p:sldId id="261" r:id="rId18"/>
    <p:sldId id="262" r:id="rId19"/>
    <p:sldId id="263" r:id="rId20"/>
    <p:sldId id="264" r:id="rId21"/>
    <p:sldId id="277" r:id="rId22"/>
    <p:sldId id="265" r:id="rId23"/>
    <p:sldId id="266" r:id="rId24"/>
    <p:sldId id="267" r:id="rId25"/>
    <p:sldId id="271" r:id="rId26"/>
    <p:sldId id="278" r:id="rId27"/>
    <p:sldId id="275" r:id="rId2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784DE18-66F7-4146-B9E3-CFD3B40B1713}">
          <p14:sldIdLst>
            <p14:sldId id="256"/>
            <p14:sldId id="257"/>
            <p14:sldId id="258"/>
            <p14:sldId id="259"/>
            <p14:sldId id="260"/>
            <p14:sldId id="279"/>
            <p14:sldId id="281"/>
          </p14:sldIdLst>
        </p14:section>
        <p14:section name="Раздел без заголовка" id="{3D1F487F-48D4-4674-A649-9760AC03C827}">
          <p14:sldIdLst>
            <p14:sldId id="276"/>
            <p14:sldId id="282"/>
            <p14:sldId id="283"/>
            <p14:sldId id="284"/>
            <p14:sldId id="285"/>
            <p14:sldId id="286"/>
            <p14:sldId id="288"/>
            <p14:sldId id="287"/>
            <p14:sldId id="289"/>
            <p14:sldId id="261"/>
            <p14:sldId id="262"/>
            <p14:sldId id="263"/>
            <p14:sldId id="264"/>
            <p14:sldId id="277"/>
            <p14:sldId id="265"/>
            <p14:sldId id="266"/>
            <p14:sldId id="267"/>
            <p14:sldId id="271"/>
            <p14:sldId id="27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41" autoAdjust="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CEF7F-3004-478F-9B05-C4C47855317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9EE86-04A7-47C2-BC45-FFBDFD3AA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8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Работа поликлиники, в условиях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</a:t>
            </a:r>
            <a:r>
              <a:rPr lang="en-US" dirty="0"/>
              <a:t>COVID-19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9EE86-04A7-47C2-BC45-FFBDFD3AAA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9EE86-04A7-47C2-BC45-FFBDFD3AAA7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4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8CCCA-2A57-46DC-B130-F7E7711EAD69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BF1C5-93A7-407A-99CA-267570170C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8236B-3B39-42D2-A0FD-D986B7D67B51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240B-1D2E-4430-80D7-0533219E30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0C328-9F47-4EA4-AB94-9E76AEF7212B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61C26-5070-48F4-A032-3588127FCF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7DB60-2898-415C-A5C0-734EDF5AA38E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AF340-A630-4A9F-9331-35125EBB16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EAA96-C344-4A38-9DB8-CE39B7B9F0C0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DE64A-B123-4334-A0CF-E020282B5E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FAA71-5272-46AC-8BAA-E42286684B0C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8E287-020C-49C9-9C4F-CA14175186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E5554-53FC-4D08-A227-88334A1343ED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DDFD-40CF-4CB4-B55D-4B9995C74E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5ED40-0447-4BCB-BA17-047E28B5F893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AB19-6C69-472A-9B4B-3753E76E1F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A3341-4861-413B-BD89-6C9F59B4E8EF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93E8B-767C-4364-8E20-89141FC05B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D6C0C-7555-412B-8C2C-21E0D7B345C6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3AA75-7310-4731-803D-99E5F79472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3347F-DBD5-40E3-8F43-557479F8F129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9DE27-0A78-4AC8-A3ED-C0D7D2361A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83E28C-239C-427D-9E61-7903A98AA0B9}" type="datetimeFigureOut">
              <a:rPr lang="ru-RU" smtClean="0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E9374A-7059-4A25-AFE3-9CC3B9C0B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08202" y="981079"/>
            <a:ext cx="8556625" cy="37687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Отчёт о работе поликлинического отделения </a:t>
            </a:r>
            <a:b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ГБУЗ  «ГКБ № 13 ДЗМ» </a:t>
            </a:r>
            <a:b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2021 год.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951987"/>
              </p:ext>
            </p:extLst>
          </p:nvPr>
        </p:nvGraphicFramePr>
        <p:xfrm>
          <a:off x="1385888" y="2425949"/>
          <a:ext cx="9429750" cy="36973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9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Подлежало осмотрам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Осмотрено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имели медицинских противопоказаний к работе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Имели временные/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постоянные медицинские противопоказания к работе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Нуждаются в дополнительном обследовании в центре </a:t>
                      </a:r>
                      <a:r>
                        <a:rPr lang="ru-RU" sz="1400" dirty="0" err="1">
                          <a:effectLst/>
                        </a:rPr>
                        <a:t>профпатологии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 них: </a:t>
                      </a: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работники, занятые на тяжелой работе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</a:rPr>
                        <a:t>115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</a:rPr>
                        <a:t>115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</a:rPr>
                        <a:t>115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декретированные контингенты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1473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1473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1473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ПРОФИЛАКТИЧЕСКИЕ ОСМОТРЫ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85888" y="2928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4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782574"/>
              </p:ext>
            </p:extLst>
          </p:nvPr>
        </p:nvGraphicFramePr>
        <p:xfrm>
          <a:off x="609601" y="1591056"/>
          <a:ext cx="9835312" cy="49503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7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9514">
                  <a:extLst>
                    <a:ext uri="{9D8B030D-6E8A-4147-A177-3AD203B41FA5}">
                      <a16:colId xmlns:a16="http://schemas.microsoft.com/office/drawing/2014/main" val="3921914852"/>
                    </a:ext>
                  </a:extLst>
                </a:gridCol>
              </a:tblGrid>
              <a:tr h="1429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Осмотрено с целью выявления онкологической патологии, всего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4476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3445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1448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3681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 диспансеризации (профилактических осмотрах)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3878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2826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912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 диспансеризации пациентов с хроническими заболеваниями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2769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Целевые осмотры на </a:t>
            </a:r>
            <a:r>
              <a:rPr lang="ru-RU" dirty="0" err="1"/>
              <a:t>онкопатологию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0338" y="327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5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450588"/>
              </p:ext>
            </p:extLst>
          </p:nvPr>
        </p:nvGraphicFramePr>
        <p:xfrm>
          <a:off x="1902548" y="1478247"/>
          <a:ext cx="8059358" cy="4958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8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7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Профилактические осмотры на туберкулез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-10" dirty="0">
                          <a:effectLst/>
                        </a:rPr>
                        <a:t>Всего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Осмотрено пациентов  всего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27362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74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Из числа осмотренных </a:t>
                      </a:r>
                      <a:r>
                        <a:rPr lang="ru-RU" sz="2800" dirty="0" err="1">
                          <a:effectLst/>
                        </a:rPr>
                        <a:t>обслед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овано</a:t>
                      </a:r>
                      <a:r>
                        <a:rPr lang="ru-RU" sz="2800" dirty="0"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                 </a:t>
                      </a:r>
                      <a:r>
                        <a:rPr lang="ru-RU" sz="2800" dirty="0" err="1">
                          <a:effectLst/>
                        </a:rPr>
                        <a:t>флюорографически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27056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                  </a:t>
                      </a:r>
                      <a:r>
                        <a:rPr lang="ru-RU" sz="2800" dirty="0" err="1">
                          <a:effectLst/>
                        </a:rPr>
                        <a:t>бактериоскопически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306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ОСМОТРЫ НА ТУБЕРКУЛЁЗ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76463" y="3957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9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873828"/>
              </p:ext>
            </p:extLst>
          </p:nvPr>
        </p:nvGraphicFramePr>
        <p:xfrm>
          <a:off x="1951038" y="1922827"/>
          <a:ext cx="8299450" cy="4101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Число лиц, обученных основам здорового образа жизни, чел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3773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Число медицинских работников, обученных методике профилактики заболеваний и укрепления здоровья, чел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Число пациентов, обученных в “школах” – всего, чел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 indent="702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школе для пациентов сахарным диабетом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 indent="702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школе здорового образа жизни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 indent="702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школе для пациентов с ишемической болезнью сердца и перенесших острый инфаркт миокарда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 indent="702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школе для пациентов перенесших острое нарушение мозгового кровообращения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Число проведенных массовых мероприятий, ед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Число лиц, участвующих в мероприятиях, чел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РАБОТА  ОТДЕЛЕНИЯ МЕДИЦИНСКОЙ ПРОФИЛАКТИКИ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1038" y="3090089"/>
            <a:ext cx="121879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01675">
              <a:tabLst>
                <a:tab pos="8551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8551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8551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8551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8551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701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18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01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186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001100"/>
              </p:ext>
            </p:extLst>
          </p:nvPr>
        </p:nvGraphicFramePr>
        <p:xfrm>
          <a:off x="1225899" y="3301226"/>
          <a:ext cx="9406461" cy="2628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Обращения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18536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 них: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effectLst/>
                        </a:rPr>
                        <a:t>обращения в медицинские организации для медицинского осмотра и обследования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потенциальная опасность для здоровья, связанная с инфекционными болезнями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16036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   из них:  контакт с больным  </a:t>
                      </a:r>
                      <a:r>
                        <a:rPr lang="en-US" sz="1800">
                          <a:effectLst/>
                        </a:rPr>
                        <a:t>COVID</a:t>
                      </a:r>
                      <a:r>
                        <a:rPr lang="ru-RU" sz="1800">
                          <a:effectLst/>
                        </a:rPr>
                        <a:t>-19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1142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ОБРАЩЕНИЯ В МЕДИЦИНСКУЮ ОРГАНИЗАЦИЮ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0935" y="3439725"/>
            <a:ext cx="84946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2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403147"/>
              </p:ext>
            </p:extLst>
          </p:nvPr>
        </p:nvGraphicFramePr>
        <p:xfrm>
          <a:off x="1251426" y="2210638"/>
          <a:ext cx="9700257" cy="45838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6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447">
                  <a:extLst>
                    <a:ext uri="{9D8B030D-6E8A-4147-A177-3AD203B41FA5}">
                      <a16:colId xmlns:a16="http://schemas.microsoft.com/office/drawing/2014/main" val="3293395503"/>
                    </a:ext>
                  </a:extLst>
                </a:gridCol>
                <a:gridCol w="591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182">
                  <a:extLst>
                    <a:ext uri="{9D8B030D-6E8A-4147-A177-3AD203B41FA5}">
                      <a16:colId xmlns:a16="http://schemas.microsoft.com/office/drawing/2014/main" val="213722363"/>
                    </a:ext>
                  </a:extLst>
                </a:gridCol>
                <a:gridCol w="735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0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0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006">
                  <a:extLst>
                    <a:ext uri="{9D8B030D-6E8A-4147-A177-3AD203B41FA5}">
                      <a16:colId xmlns:a16="http://schemas.microsoft.com/office/drawing/2014/main" val="3829975157"/>
                    </a:ext>
                  </a:extLst>
                </a:gridCol>
              </a:tblGrid>
              <a:tr h="7442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Участники ВОВ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Инвалиды ВОВ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Воины-интернационалисты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Состоит под диспансерным наблюдением на начало отчетного года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Вновь взято под диспансерное наблюдение в отчетном году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Снято с диспансерного наблюдения в течение отчетного года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них:        выехало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        умерло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Состоит под диспансерным наблюдением на конец отчетного года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 по группам инвалидности:</a:t>
                      </a:r>
                    </a:p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Охвачено комплексными медицинскими осмотрами  (из стр.6)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Нуждались в стационарном лечении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Получили стационарное лечение из числа нуждавшихся (стр. 11)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9407" y="348376"/>
            <a:ext cx="10972800" cy="1252728"/>
          </a:xfrm>
        </p:spPr>
        <p:txBody>
          <a:bodyPr>
            <a:normAutofit/>
          </a:bodyPr>
          <a:lstStyle/>
          <a:p>
            <a:r>
              <a:rPr lang="ru-RU" sz="1800" b="1" dirty="0"/>
              <a:t>ДИСПАНСЕРНОЕ НАБЛЮДЕНИЕ ИНВАЛИДОВ И УЧАСТНИКОВ ВЕЛИКОЙ ОТЕЧЕСТВЕННОЙ ВОЙНЫ.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0950" y="2811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8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783223"/>
              </p:ext>
            </p:extLst>
          </p:nvPr>
        </p:nvGraphicFramePr>
        <p:xfrm>
          <a:off x="567891" y="1922888"/>
          <a:ext cx="8191099" cy="45875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8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3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5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541">
                  <a:extLst>
                    <a:ext uri="{9D8B030D-6E8A-4147-A177-3AD203B41FA5}">
                      <a16:colId xmlns:a16="http://schemas.microsoft.com/office/drawing/2014/main" val="2629509468"/>
                    </a:ext>
                  </a:extLst>
                </a:gridCol>
              </a:tblGrid>
              <a:tr h="9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ПИСЬМЕННЫХ</a:t>
                      </a:r>
                      <a:r>
                        <a:rPr lang="ru-RU" sz="1200" baseline="0" dirty="0">
                          <a:effectLst/>
                          <a:latin typeface="Times New Roman"/>
                          <a:ea typeface="Times New Roman"/>
                        </a:rPr>
                        <a:t> 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качеству оказания медицинской помощи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ЛЛО</a:t>
                      </a: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26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нарушению этики и деонтологии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прикреплению к медицинской организации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Обоснованных жалоб (итого)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УСТНЫХ ВСЕГО</a:t>
                      </a: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103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ЛЛО</a:t>
                      </a: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98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качеству оказания медицинской помощи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 на «Горячую линию»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Просьбы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Пожелания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4" marR="321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32154" marR="3215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РАБОТА  С ЖАЛОБАМИ И ОБРАЩЕНИЯМИ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02953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4377" y="234952"/>
            <a:ext cx="10115551" cy="53091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ШТАТЫ ПОЛИКЛИНИЧЕСКОГО ОТДЕЛЕНИЯ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укомплектованы полностью. Врачебный приём ведётся по следующим специальностям: </a:t>
            </a:r>
          </a:p>
          <a:p>
            <a:pPr marL="228600">
              <a:lnSpc>
                <a:spcPct val="150000"/>
              </a:lnSpc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Врачи 1 уровня: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врач общей практики, акушер-гинеколог,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оториноларинголог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офтальмолог, уролог, хирург.</a:t>
            </a:r>
          </a:p>
          <a:p>
            <a:pPr marL="228600">
              <a:lnSpc>
                <a:spcPct val="150000"/>
              </a:lnSpc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Врачи 2 уровня: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кардиолог,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колопроктолог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невролог,онколог,пульмонолог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ревматолог, травматолог-ортопед, эндокринолог.</a:t>
            </a:r>
          </a:p>
          <a:p>
            <a:pPr marL="228600">
              <a:lnSpc>
                <a:spcPct val="150000"/>
              </a:lnSpc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Врачи МКДО: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заведующие отделениями стационара, сотрудники клинических кафедр, располагающихся на базе ГБУЗ «ГКБ №13»ДЗМ.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5574" y="157163"/>
          <a:ext cx="7393259" cy="66126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39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63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УЗИ сердечно-сосудистой системы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доплерное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исследование сосудов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6305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эхокардиографии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эхокардиография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        с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доплерографией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6305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          стресс-эхокардиографии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УЗИ органов брюшной полости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ободочной и прямой кишки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УЗИ женских половых органов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трансвагинально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6305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во время беременности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УЗИ надпочечников, почек, мочевыводящих путей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УЗИ предстательной железы - всего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из них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трансректально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УЗИ молочной железы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УЗИ щитовидной железы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УЗИ костно-суставной системы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УЗИ мягких тканей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УЗИ головного мозга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063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УЗИ органов грудной клетки (кроме  сердца)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548" name="Rectangle 1"/>
          <p:cNvSpPr>
            <a:spLocks noChangeArrowheads="1"/>
          </p:cNvSpPr>
          <p:nvPr/>
        </p:nvSpPr>
        <p:spPr bwMode="auto">
          <a:xfrm>
            <a:off x="7861300" y="1462586"/>
            <a:ext cx="308768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>
              <a:tabLst>
                <a:tab pos="4051300" algn="l"/>
              </a:tabLst>
            </a:pPr>
            <a:r>
              <a:rPr lang="ru-RU" altLang="ru-RU" sz="2000" b="1">
                <a:cs typeface="Times New Roman" pitchFamily="18" charset="0"/>
              </a:rPr>
              <a:t>Ультразвуковые исследования, доступные пациентам поликлиники.</a:t>
            </a:r>
            <a:endParaRPr lang="ru-RU" altLang="ru-RU" sz="2000"/>
          </a:p>
          <a:p>
            <a:pPr indent="450850" eaLnBrk="0" hangingPunct="0">
              <a:tabLst>
                <a:tab pos="4051300" algn="l"/>
              </a:tabLst>
            </a:pPr>
            <a:r>
              <a:rPr lang="ru-RU" altLang="ru-RU" sz="2000" b="1">
                <a:cs typeface="Times New Roman" pitchFamily="18" charset="0"/>
              </a:rPr>
              <a:t>	</a:t>
            </a:r>
            <a:r>
              <a:rPr lang="ru-RU" altLang="ru-RU" sz="1400" b="1">
                <a:cs typeface="Times New Roman" pitchFamily="18" charset="0"/>
              </a:rPr>
              <a:t>										                                                                                              </a:t>
            </a:r>
            <a:r>
              <a:rPr lang="ru-RU" altLang="ru-RU" sz="1400">
                <a:cs typeface="Times New Roman" pitchFamily="18" charset="0"/>
              </a:rPr>
              <a:t> </a:t>
            </a:r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8288" y="1047750"/>
          <a:ext cx="8385717" cy="56313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38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56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органов грудной клетки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6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органов пищеварения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68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из них:</a:t>
                      </a:r>
                    </a:p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     пищевода,</a:t>
                      </a:r>
                    </a:p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     желудка и тонкой кишки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     ободочной и прямой кишки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6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костно-суставной системы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: шейного и грудного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        отдела позвоночника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        поясничного и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крестцо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       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вого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отдела позвоночника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56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прочих органов и систем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черепа и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челюстнолицевой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области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60">
                <a:tc>
                  <a:txBody>
                    <a:bodyPr/>
                    <a:lstStyle/>
                    <a:p>
                      <a:pPr marL="83820" indent="15240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        из них зубов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524">
                <a:tc>
                  <a:txBody>
                    <a:bodyPr/>
                    <a:lstStyle/>
                    <a:p>
                      <a:pPr marL="83820" indent="18351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  молочных желез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2556" name="Rectangle 1"/>
          <p:cNvSpPr>
            <a:spLocks noChangeArrowheads="1"/>
          </p:cNvSpPr>
          <p:nvPr/>
        </p:nvSpPr>
        <p:spPr bwMode="auto">
          <a:xfrm>
            <a:off x="166690" y="347608"/>
            <a:ext cx="71247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4150" algn="ctr" eaLnBrk="0" hangingPunct="0"/>
            <a:r>
              <a:rPr lang="ru-RU" altLang="ru-RU" sz="2000" b="1">
                <a:cs typeface="Times New Roman" pitchFamily="18" charset="0"/>
              </a:rPr>
              <a:t>Рентгенодиагностические исследования, доступные                           пациентам поликлиники</a:t>
            </a:r>
            <a:endParaRPr lang="ru-RU" altLang="ru-RU" sz="2000"/>
          </a:p>
          <a:p>
            <a:pPr indent="184150" eaLnBrk="0" hangingPunct="0"/>
            <a:r>
              <a:rPr lang="ru-RU" altLang="ru-RU" sz="1400" b="1">
                <a:cs typeface="Times New Roman" pitchFamily="18" charset="0"/>
              </a:rPr>
              <a:t>      </a:t>
            </a:r>
            <a:r>
              <a:rPr lang="ru-RU" altLang="ru-RU" sz="1400">
                <a:cs typeface="Times New Roman" pitchFamily="18" charset="0"/>
              </a:rPr>
              <a:t>		</a:t>
            </a:r>
            <a:endParaRPr lang="ru-RU" altLang="ru-RU" sz="1400" b="1">
              <a:cs typeface="Times New Roman" pitchFamily="18" charset="0"/>
            </a:endParaRPr>
          </a:p>
          <a:p>
            <a:pPr indent="184150" eaLnBrk="0" hangingPunct="0"/>
            <a:br>
              <a:rPr lang="ru-RU" altLang="ru-RU" sz="1400" b="1">
                <a:cs typeface="Times New Roman" pitchFamily="18" charset="0"/>
              </a:rPr>
            </a:br>
            <a:endParaRPr lang="ru-RU" altLang="ru-RU" sz="900"/>
          </a:p>
          <a:p>
            <a:pPr indent="184150" eaLnBrk="0" hangingPunct="0"/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76242"/>
              </p:ext>
            </p:extLst>
          </p:nvPr>
        </p:nvGraphicFramePr>
        <p:xfrm>
          <a:off x="0" y="406404"/>
          <a:ext cx="12192000" cy="590305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21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4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Акушерско-гинекологические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Кардиологические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Колопроктологические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Медицинской профилактики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Неврологические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Оториноларингологические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Офтальмологические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Пульмонологические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Урологические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Хирургические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Эндокринологические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Кабинеты ВОП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Кабинет ВОП по обслуживанию пациентов с множественными хроническими заболеваниями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Кабинет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дежурногоВОП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Кабинет доврачебного контроля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Кабинет прикрепления/открепления пациентов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Вызовная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служба поликлиники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Медицинский пост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Фельдшерский пост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Манипуляционная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446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Информационная стойка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77" marR="59277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4415" name="Rectangle 1"/>
          <p:cNvSpPr>
            <a:spLocks noChangeArrowheads="1"/>
          </p:cNvSpPr>
          <p:nvPr/>
        </p:nvSpPr>
        <p:spPr bwMode="auto">
          <a:xfrm>
            <a:off x="1330327" y="18526"/>
            <a:ext cx="5961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altLang="ru-RU" sz="2400" b="1">
                <a:solidFill>
                  <a:schemeClr val="bg2"/>
                </a:solidFill>
                <a:cs typeface="Times New Roman" pitchFamily="18" charset="0"/>
              </a:rPr>
              <a:t>Кабинеты, отделения, подразделения</a:t>
            </a:r>
            <a:endParaRPr lang="ru-RU" altLang="ru-RU" sz="2400">
              <a:solidFill>
                <a:schemeClr val="bg2"/>
              </a:solidFill>
            </a:endParaRP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altLang="ru-RU" sz="2400" b="1">
                <a:cs typeface="Times New Roman" pitchFamily="18" charset="0"/>
              </a:rPr>
              <a:t>	</a:t>
            </a:r>
            <a:r>
              <a:rPr lang="ru-RU" altLang="ru-RU" sz="1400" b="1">
                <a:cs typeface="Times New Roman" pitchFamily="18" charset="0"/>
              </a:rPr>
              <a:t>	       		 </a:t>
            </a:r>
            <a:endParaRPr lang="ru-RU" altLang="ru-RU" sz="900"/>
          </a:p>
          <a:p>
            <a:pPr eaLnBrk="0" hangingPunct="0">
              <a:tabLst>
                <a:tab pos="2970213" algn="ctr"/>
                <a:tab pos="5940425" algn="r"/>
              </a:tabLst>
            </a:pPr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479508" y="-200025"/>
            <a:ext cx="90107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Компьютерная томография </a:t>
            </a:r>
            <a:endParaRPr lang="ru-RU" sz="5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553" y="923925"/>
          <a:ext cx="11804073" cy="584972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80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7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органов и систем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головного мозга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753"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челюстно-лицевой области, височных костей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53"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области  шеи, гортани и гортаноглотки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753"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органов грудной клетки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505"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органов брюшной полости (печень,  селезенка, поджелудочная железа, надпочечники)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753"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почек и мочевыводящих путей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753"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органов малого таза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753"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позвоночника (шейный и грудной отделы)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753"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позвоночника (поясничный и крестцовый  отделы)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753"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суставов конечностей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675014" y="0"/>
            <a:ext cx="6195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u="sng">
                <a:latin typeface="Times New Roman" pitchFamily="18" charset="0"/>
                <a:cs typeface="Times New Roman" pitchFamily="18" charset="0"/>
              </a:rPr>
              <a:t>Аппараты и оборудование для лучевой  диагностики</a:t>
            </a:r>
            <a:endParaRPr lang="ru-RU" sz="2000" i="1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00050"/>
          <a:ext cx="12192002" cy="64578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73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Число аппаратов и оборудования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Телеуправляемые поворотные столы-штативы с функцией рентгеноскопии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плоским матричным детектором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системой компьютерной радиографии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Рентгенодиагностические комплексы на 3 рабочих места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Рентгенодиагностические комплексы для рентгенографии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 томографии (на 2 рабочих места)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Цифровые аппараты для исследований органов грудной клетки (цифровые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флюорографы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Передвижные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рентгенотелевизионные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установки типа С-дуга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Рентгенурологические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аппараты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Маммографические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аппараты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из них: цифровые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Дентальные аппараты – аналоговые и цифровые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chemeClr val="tx1"/>
                          </a:solidFill>
                          <a:effectLst/>
                        </a:rPr>
                        <a:t>из них: цифровые (</a:t>
                      </a:r>
                      <a:r>
                        <a:rPr lang="ru-RU" sz="1400" spc="-30" dirty="0" err="1">
                          <a:solidFill>
                            <a:schemeClr val="tx1"/>
                          </a:solidFill>
                          <a:effectLst/>
                        </a:rPr>
                        <a:t>радиовизиографы</a:t>
                      </a:r>
                      <a:r>
                        <a:rPr lang="ru-RU" sz="1400" spc="-3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          панорамные томографы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Остеоденситометры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рентгеновские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Рентгеновские аппараты 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МР томографы – 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                      1,5 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Проявочные автоматы и камеры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Аппараты УЗИ 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            без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доплерографии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63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            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эхоэнцефалографов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61278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Система получения, архивирования, хранения и поиска цифровых изображений (PACS)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77927" y="925513"/>
          <a:ext cx="10801351" cy="503588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80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0529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органов брюшной полости и забрюшинного пространства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84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органов малого таза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84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головного мозга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84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позвоночника и спинного мозга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84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костей, суставов и мягких тканей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16" name="Rectangle 1"/>
          <p:cNvSpPr>
            <a:spLocks noChangeArrowheads="1"/>
          </p:cNvSpPr>
          <p:nvPr/>
        </p:nvSpPr>
        <p:spPr bwMode="auto">
          <a:xfrm>
            <a:off x="2936876" y="108278"/>
            <a:ext cx="712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2800" b="1" u="sng">
                <a:cs typeface="Times New Roman" pitchFamily="18" charset="0"/>
              </a:rPr>
              <a:t>Магнитно-резонансная томография</a:t>
            </a:r>
            <a:r>
              <a:rPr lang="ru-RU" altLang="ru-RU" b="1"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alt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792163" y="160341"/>
            <a:ext cx="609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Лабораторные исследования, доступные пациентам поликлиники.</a:t>
            </a:r>
            <a:endParaRPr lang="ru-RU" sz="32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" y="1792288"/>
          <a:ext cx="7631103" cy="506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химико-микроскопические исследования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гематологические исследования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цитологические исследования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биохимические исследования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</a:t>
                      </a:r>
                      <a:r>
                        <a:rPr lang="ru-RU" sz="1800" dirty="0" err="1">
                          <a:effectLst/>
                        </a:rPr>
                        <a:t>коагулогические</a:t>
                      </a:r>
                      <a:r>
                        <a:rPr lang="ru-RU" sz="1800" dirty="0">
                          <a:effectLst/>
                        </a:rPr>
                        <a:t> исследования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иммунологические исследования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инфекционная иммунология (исследования наличия антигенов и антител к ПБА)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микробиологические исследования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молекулярно-генетические исследования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химико-токсикологические исследования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-308834" y="-90488"/>
            <a:ext cx="925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98525" algn="ctr">
              <a:tabLst>
                <a:tab pos="2232025" algn="l"/>
                <a:tab pos="4805363" algn="ctr"/>
              </a:tabLst>
            </a:pPr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Методы функциональной диагностики</a:t>
            </a:r>
            <a:endParaRPr lang="ru-RU" sz="36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47725" y="752475"/>
          <a:ext cx="9946888" cy="58710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94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Методы исследования систем организма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ЭКГ 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Стресс –ЭКГ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Холтеровское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мониторирование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(ХМ) ЭКГ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СМ АД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ЭЭГ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из них: с компьютерной обработкой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Вызванные потенциалы мозга (ВПМ)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Электромиография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Спирографические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пробы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из них: анализом петли поток-объем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Исследование остаточного объема легких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Исследование аэродинамического сопротивления дыхательных  путей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Исследование легочного газообмена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4"/>
          <p:cNvSpPr>
            <a:spLocks noChangeArrowheads="1"/>
          </p:cNvSpPr>
          <p:nvPr/>
        </p:nvSpPr>
        <p:spPr bwMode="auto">
          <a:xfrm>
            <a:off x="3133725" y="0"/>
            <a:ext cx="905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 аптечном киоске №37-2, расположенном в поликлинике, имеется достаточный резерв лекарственных препаратов для своевременного обеспечения ветеранов войны.</a:t>
            </a:r>
            <a:endParaRPr lang="ru-RU" sz="2000" u="sng" dirty="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22771"/>
              </p:ext>
            </p:extLst>
          </p:nvPr>
        </p:nvGraphicFramePr>
        <p:xfrm>
          <a:off x="2047164" y="1016000"/>
          <a:ext cx="9315675" cy="57947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2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val="1124629836"/>
                    </a:ext>
                  </a:extLst>
                </a:gridCol>
              </a:tblGrid>
              <a:tr h="833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Категории населения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2018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6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пациентов льготных категорий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5863 человек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6 368 человек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7661 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8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Федеральных льготников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3 812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8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Региональных льготников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2541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2 463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4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Отказ от федеральной льготы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627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643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1103315" y="61913"/>
            <a:ext cx="8755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latin typeface="Times New Roman" pitchFamily="18" charset="0"/>
                <a:cs typeface="Times New Roman" pitchFamily="18" charset="0"/>
              </a:rPr>
              <a:t>АНАЛИЗ ГОСПИТАЛИЗАЦИИ ПО КЛАССАМ И НОЗОЛОГИЧЕСКИМ ФОРМАМ </a:t>
            </a:r>
            <a:endParaRPr lang="ru-RU" u="sng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81300"/>
              </p:ext>
            </p:extLst>
          </p:nvPr>
        </p:nvGraphicFramePr>
        <p:xfrm>
          <a:off x="1087272" y="1323831"/>
          <a:ext cx="10017456" cy="51997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5386">
                  <a:extLst>
                    <a:ext uri="{9D8B030D-6E8A-4147-A177-3AD203B41FA5}">
                      <a16:colId xmlns:a16="http://schemas.microsoft.com/office/drawing/2014/main" val="786164154"/>
                    </a:ext>
                  </a:extLst>
                </a:gridCol>
              </a:tblGrid>
              <a:tr h="1199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 заболеваний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2018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2020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2021год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Заболевания </a:t>
                      </a:r>
                      <a:r>
                        <a:rPr lang="ru-RU" sz="1800" dirty="0" err="1">
                          <a:effectLst/>
                        </a:rPr>
                        <a:t>сердечнососудистой</a:t>
                      </a:r>
                      <a:r>
                        <a:rPr lang="ru-RU" sz="1800" dirty="0">
                          <a:effectLst/>
                        </a:rPr>
                        <a:t> системы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62,0 %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70,0 %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62,0 %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Заболевания органов дыхания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22,0 %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21,0 %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18,0 %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Заболевания ЖКТ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9,0 %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11,0 %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Заболевания мочеполовой системы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4,5 %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Анемии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3,5 %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4,0 %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4,0 %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94219"/>
              </p:ext>
            </p:extLst>
          </p:nvPr>
        </p:nvGraphicFramePr>
        <p:xfrm>
          <a:off x="4694829" y="1020418"/>
          <a:ext cx="7233314" cy="58698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7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966">
                  <a:extLst>
                    <a:ext uri="{9D8B030D-6E8A-4147-A177-3AD203B41FA5}">
                      <a16:colId xmlns:a16="http://schemas.microsoft.com/office/drawing/2014/main" val="148632684"/>
                    </a:ext>
                  </a:extLst>
                </a:gridCol>
              </a:tblGrid>
              <a:tr h="790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6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прикреплённого населения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069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32 952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34875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6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Население трудоспособного возраста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708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20 988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6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Население старше трудоспособного возраста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11 361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11 964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11 447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06" name="Rectangle 1"/>
          <p:cNvSpPr>
            <a:spLocks noChangeArrowheads="1"/>
          </p:cNvSpPr>
          <p:nvPr/>
        </p:nvSpPr>
        <p:spPr bwMode="auto">
          <a:xfrm>
            <a:off x="6105527" y="144532"/>
            <a:ext cx="4329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2000" b="1" dirty="0"/>
              <a:t>Динамика численности прикреплённого населения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9594" y="441499"/>
            <a:ext cx="9163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Работа поликлиники, в условиях распространения новой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инфекции</a:t>
            </a:r>
          </a:p>
          <a:p>
            <a:pPr algn="ctr"/>
            <a:r>
              <a:rPr lang="en-US" b="1" dirty="0"/>
              <a:t>COVID-19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43785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Поликлиника работает с 8</a:t>
            </a:r>
            <a:r>
              <a:rPr lang="ru-RU" b="1" u="sng" baseline="30000" dirty="0"/>
              <a:t>00</a:t>
            </a:r>
            <a:r>
              <a:rPr lang="ru-RU" b="1" dirty="0"/>
              <a:t> до 20</a:t>
            </a:r>
            <a:r>
              <a:rPr lang="ru-RU" b="1" u="sng" baseline="30000" dirty="0"/>
              <a:t>00</a:t>
            </a:r>
            <a:r>
              <a:rPr lang="ru-RU" b="1" dirty="0"/>
              <a:t> в обычные дни недели, с 9</a:t>
            </a:r>
            <a:r>
              <a:rPr lang="ru-RU" b="1" u="sng" baseline="30000" dirty="0"/>
              <a:t>00</a:t>
            </a:r>
            <a:r>
              <a:rPr lang="ru-RU" b="1" dirty="0"/>
              <a:t> до 18</a:t>
            </a:r>
            <a:r>
              <a:rPr lang="ru-RU" b="1" u="sng" baseline="30000" dirty="0"/>
              <a:t>00</a:t>
            </a:r>
            <a:r>
              <a:rPr lang="ru-RU" b="1" dirty="0"/>
              <a:t>  в субботние дни и с 9</a:t>
            </a:r>
            <a:r>
              <a:rPr lang="ru-RU" b="1" u="sng" baseline="30000" dirty="0"/>
              <a:t>00</a:t>
            </a:r>
            <a:r>
              <a:rPr lang="ru-RU" b="1" dirty="0"/>
              <a:t> до 16</a:t>
            </a:r>
            <a:r>
              <a:rPr lang="ru-RU" b="1" u="sng" baseline="30000" dirty="0"/>
              <a:t>00</a:t>
            </a:r>
            <a:r>
              <a:rPr lang="ru-RU" b="1" dirty="0"/>
              <a:t> в выходные и праздничные дни. В 2020 году кардинально поменялся порядок работы поликлиники, в связи с распространением новой инфекции. При первичном обращении пациенту с симптомами ОРВИ и контактным лица, сразу выдавалось постановление о режиме самоизоляции, сроком от 14 дней. Таким образом, в 2020-2021 году медицинская помощь, в основном, оказывалась врачами вне поликлиники. Согласно нормативным документам, увеличилось время работы отделения помощи на дому в выходные и праздничные дни до 20:00.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0283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 медицинских организаций в этот период регламентировалась Указами Мэра Москвы №№12, 21, 26, 36, 43, 68, 74, и соответствующими приказами Департамента здравоохранения.</a:t>
            </a:r>
          </a:p>
          <a:p>
            <a:r>
              <a:rPr lang="ru-RU" b="1" dirty="0"/>
              <a:t>Медицинская помощь взрослому населению на дому оказывается врачами и средним медицинским персоналом. В условиях распространения новой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инфекции, все пациенты с минимальными проявлениями ОРВИ осматривались на дому, выдавалось информированное согласие на соблюдение режима изоляции, сроком от 14 дней. Контактным лицам – постановление санитарного врача о нахождении в режиме изоляции. В обязательном порядке больным и контактным лицам проводились мазки на ПЦР из </a:t>
            </a:r>
            <a:r>
              <a:rPr lang="ru-RU" b="1" dirty="0" err="1"/>
              <a:t>носо</a:t>
            </a:r>
            <a:r>
              <a:rPr lang="ru-RU" b="1" dirty="0"/>
              <a:t>- и ротоглотки.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14" y="-24115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48000" y="1658941"/>
            <a:ext cx="6310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Всем пациентам выдавалась необходимая лекарственная терапия, средства индивидуальной защиты при проведении осмотра. Получающие медицинскую помощь на дому, находились под контролем телемедицинского центра. Информация об ухудшении состояния передавалась в поликлинику 2 раза в день. Врач поликлиники обязан посетить пациента, в этом случае, незамедлительно. При наличии показания, решается вопрос о направлении в АКТЦ, или госпитализации. Транспортировка пациента в стационар осуществляется бригадой «скорой помощи».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После выписки из стационара на долечивание в амбулаторных условиях, пациент повторно осматривался на дому. По показаниям производилась коррекция лечения и обследования. Также обеспечивается лекарственными препаратами, из перечня утвержденных, для лечения новой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инфекции. Весь период амбулаторного ведения, пациент находится, также под наблюдением телемедицинского центра. В случае отсутствия клинических проявлений, окончания срока карантина, получения отрицательных мазков на ПЦР, пациент завершает амбулаторное лечение. По завершении эпидемического случая, последующее КТ органов грудной клетки, в соответствии с рекомендациями.</a:t>
            </a:r>
          </a:p>
        </p:txBody>
      </p:sp>
    </p:spTree>
    <p:extLst>
      <p:ext uri="{BB962C8B-B14F-4D97-AF65-F5344CB8AC3E}">
        <p14:creationId xmlns:p14="http://schemas.microsoft.com/office/powerpoint/2010/main" val="216506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6770" y="254001"/>
            <a:ext cx="8945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algn="ctr">
              <a:tabLst>
                <a:tab pos="2968625" algn="ctr"/>
                <a:tab pos="5940425" algn="r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Мощность подразделений, оказывающих              медицинскую помощь в амбулаторных условиях</a:t>
            </a:r>
            <a:endParaRPr lang="ru-RU" sz="2400" dirty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01418"/>
              </p:ext>
            </p:extLst>
          </p:nvPr>
        </p:nvGraphicFramePr>
        <p:xfrm>
          <a:off x="1201670" y="1084998"/>
          <a:ext cx="9720888" cy="5387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ПОЛИКЛИНИЧЕСКОЕ</a:t>
                      </a:r>
                      <a:r>
                        <a:rPr lang="ru-RU" sz="12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ОТДЕЛЕНИЕ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Мощность</a:t>
                      </a:r>
                      <a:r>
                        <a:rPr lang="ru-RU" sz="1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всего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1094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effectLst/>
                        </a:rPr>
                        <a:t>в том числе:</a:t>
                      </a:r>
                    </a:p>
                    <a:p>
                      <a:pPr marL="18034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effectLst/>
                        </a:rPr>
                        <a:t>поликлиники для взрослых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871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консультативно-диагностического центра</a:t>
                      </a:r>
                      <a:endParaRPr lang="ru-RU" sz="18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36390"/>
              </p:ext>
            </p:extLst>
          </p:nvPr>
        </p:nvGraphicFramePr>
        <p:xfrm>
          <a:off x="1020277" y="1801506"/>
          <a:ext cx="10013254" cy="5105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15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1221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Контингенты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Подлежало осмотрам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Осмотрено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 числа осмотренных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I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II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III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из них: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III</a:t>
                      </a:r>
                      <a:r>
                        <a:rPr lang="ru-RU" sz="1800">
                          <a:effectLst/>
                        </a:rPr>
                        <a:t>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III</a:t>
                      </a:r>
                      <a:r>
                        <a:rPr lang="ru-RU" sz="1800">
                          <a:effectLst/>
                        </a:rPr>
                        <a:t>б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Контингенты взрослого населения (18 лет и старше),  всего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23310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2809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708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1418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603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9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   из них  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   старше трудоспособного возраста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9500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886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880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731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25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   диспансеризация определенных 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   групп взрослого населения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18286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1190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1019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847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172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3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из них  старше трудоспособного возраста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9316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702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696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586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53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23310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2809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708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80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2021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1418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</a:rPr>
                        <a:t>603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66326" y="3504813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20278" y="-113096"/>
            <a:ext cx="10363200" cy="1780108"/>
          </a:xfrm>
        </p:spPr>
        <p:txBody>
          <a:bodyPr>
            <a:normAutofit/>
          </a:bodyPr>
          <a:lstStyle/>
          <a:p>
            <a:r>
              <a:rPr lang="ru-RU" sz="2400" dirty="0"/>
              <a:t>ПРОФИЛАКТИЧЕСКАЯ РАБОТА 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5482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46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431</TotalTime>
  <Words>2022</Words>
  <Application>Microsoft Office PowerPoint</Application>
  <PresentationFormat>Широкоэкранный</PresentationFormat>
  <Paragraphs>761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Courier New</vt:lpstr>
      <vt:lpstr>Symbol</vt:lpstr>
      <vt:lpstr>Times New Roman</vt:lpstr>
      <vt:lpstr>Волна</vt:lpstr>
      <vt:lpstr>Отчёт о работе поликлинического отделения  ГБУЗ  «ГКБ № 13 ДЗМ»  2021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ПРОФИЛАКТИЧЕСКАЯ РАБОТА . </vt:lpstr>
      <vt:lpstr>ПРОФИЛАКТИЧЕСКИЕ ОСМОТРЫ</vt:lpstr>
      <vt:lpstr>Целевые осмотры на онкопатологию</vt:lpstr>
      <vt:lpstr>ОСМОТРЫ НА ТУБЕРКУЛЁЗ</vt:lpstr>
      <vt:lpstr>РАБОТА  ОТДЕЛЕНИЯ МЕДИЦИНСКОЙ ПРОФИЛАКТИКИ</vt:lpstr>
      <vt:lpstr>ОБРАЩЕНИЯ В МЕДИЦИНСКУЮ ОРГАНИЗАЦИЮ</vt:lpstr>
      <vt:lpstr>ДИСПАНСЕРНОЕ НАБЛЮДЕНИЕ ИНВАЛИДОВ И УЧАСТНИКОВ ВЕЛИКОЙ ОТЕЧЕСТВЕННОЙ ВОЙНЫ.</vt:lpstr>
      <vt:lpstr>РАБОТА  С ЖАЛОБАМИ И ОБРАЩЕНИЯМИ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ПОЛИКЛИНИЧЕСКОГО  ОТДЕЛЕНИЯ  ГБУЗ  «ГКБ № 13» ДЗМ ЗА 2018 ГОД.</dc:title>
  <dc:creator>pol_k74_s1</dc:creator>
  <cp:lastModifiedBy>User</cp:lastModifiedBy>
  <cp:revision>56</cp:revision>
  <dcterms:created xsi:type="dcterms:W3CDTF">2019-02-18T10:19:41Z</dcterms:created>
  <dcterms:modified xsi:type="dcterms:W3CDTF">2022-02-10T13:02:22Z</dcterms:modified>
</cp:coreProperties>
</file>